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9" r:id="rId4"/>
    <p:sldId id="270" r:id="rId5"/>
    <p:sldId id="268" r:id="rId6"/>
    <p:sldId id="257" r:id="rId7"/>
    <p:sldId id="264" r:id="rId8"/>
    <p:sldId id="263" r:id="rId9"/>
    <p:sldId id="259" r:id="rId10"/>
    <p:sldId id="258" r:id="rId11"/>
    <p:sldId id="267" r:id="rId12"/>
    <p:sldId id="262" r:id="rId13"/>
    <p:sldId id="256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71" d="100"/>
          <a:sy n="71" d="100"/>
        </p:scale>
        <p:origin x="9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iton%20absorption\data_sweep_bia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iton%20absorption\data_sweep_bia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181654180019952"/>
          <c:y val="3.617736888979034E-2"/>
          <c:w val="0.82204243337507343"/>
          <c:h val="0.77689591263660307"/>
        </c:manualLayout>
      </c:layout>
      <c:scatterChart>
        <c:scatterStyle val="smooth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normalization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Sheet1!$A$2:$A$16385</c:f>
              <c:numCache>
                <c:formatCode>General</c:formatCode>
                <c:ptCount val="16384"/>
                <c:pt idx="0">
                  <c:v>1.6</c:v>
                </c:pt>
                <c:pt idx="1">
                  <c:v>1.5</c:v>
                </c:pt>
                <c:pt idx="2">
                  <c:v>1.4</c:v>
                </c:pt>
                <c:pt idx="3">
                  <c:v>1.3</c:v>
                </c:pt>
                <c:pt idx="4">
                  <c:v>1.2</c:v>
                </c:pt>
                <c:pt idx="5">
                  <c:v>1.1000000000000001</c:v>
                </c:pt>
                <c:pt idx="6">
                  <c:v>1</c:v>
                </c:pt>
                <c:pt idx="7">
                  <c:v>0.9</c:v>
                </c:pt>
                <c:pt idx="8">
                  <c:v>0.8</c:v>
                </c:pt>
                <c:pt idx="9">
                  <c:v>0.7</c:v>
                </c:pt>
                <c:pt idx="10">
                  <c:v>0.6</c:v>
                </c:pt>
                <c:pt idx="11">
                  <c:v>0.5</c:v>
                </c:pt>
                <c:pt idx="12">
                  <c:v>0.4</c:v>
                </c:pt>
                <c:pt idx="13">
                  <c:v>0.3</c:v>
                </c:pt>
                <c:pt idx="14">
                  <c:v>0.2</c:v>
                </c:pt>
                <c:pt idx="15">
                  <c:v>0.1</c:v>
                </c:pt>
                <c:pt idx="16" formatCode="0.00E+00">
                  <c:v>0</c:v>
                </c:pt>
                <c:pt idx="17">
                  <c:v>-0.1</c:v>
                </c:pt>
                <c:pt idx="18">
                  <c:v>-0.2</c:v>
                </c:pt>
                <c:pt idx="19">
                  <c:v>-0.3</c:v>
                </c:pt>
                <c:pt idx="20">
                  <c:v>-0.4</c:v>
                </c:pt>
                <c:pt idx="21">
                  <c:v>-0.5</c:v>
                </c:pt>
                <c:pt idx="22">
                  <c:v>-0.6</c:v>
                </c:pt>
                <c:pt idx="23">
                  <c:v>-0.7</c:v>
                </c:pt>
                <c:pt idx="24">
                  <c:v>-0.8</c:v>
                </c:pt>
                <c:pt idx="25">
                  <c:v>-0.9</c:v>
                </c:pt>
                <c:pt idx="26">
                  <c:v>-1</c:v>
                </c:pt>
                <c:pt idx="27">
                  <c:v>-1.1000000000000001</c:v>
                </c:pt>
                <c:pt idx="28">
                  <c:v>-1.2</c:v>
                </c:pt>
                <c:pt idx="29">
                  <c:v>-1.3</c:v>
                </c:pt>
                <c:pt idx="30">
                  <c:v>-1.4</c:v>
                </c:pt>
                <c:pt idx="31">
                  <c:v>-1.5</c:v>
                </c:pt>
                <c:pt idx="32">
                  <c:v>-1.6</c:v>
                </c:pt>
                <c:pt idx="33">
                  <c:v>-1.7</c:v>
                </c:pt>
                <c:pt idx="34">
                  <c:v>-1.8</c:v>
                </c:pt>
                <c:pt idx="35">
                  <c:v>-1.9</c:v>
                </c:pt>
                <c:pt idx="36">
                  <c:v>-2</c:v>
                </c:pt>
                <c:pt idx="37">
                  <c:v>-2.1</c:v>
                </c:pt>
                <c:pt idx="38">
                  <c:v>-2.2000000000000002</c:v>
                </c:pt>
                <c:pt idx="39">
                  <c:v>-2.2999999999999998</c:v>
                </c:pt>
                <c:pt idx="40">
                  <c:v>-2.4</c:v>
                </c:pt>
                <c:pt idx="41">
                  <c:v>-2.5</c:v>
                </c:pt>
                <c:pt idx="42">
                  <c:v>-2.6</c:v>
                </c:pt>
                <c:pt idx="43">
                  <c:v>-2.7</c:v>
                </c:pt>
                <c:pt idx="44">
                  <c:v>-2.8</c:v>
                </c:pt>
                <c:pt idx="45">
                  <c:v>-2.9</c:v>
                </c:pt>
                <c:pt idx="46">
                  <c:v>-3</c:v>
                </c:pt>
                <c:pt idx="47">
                  <c:v>-3.1</c:v>
                </c:pt>
                <c:pt idx="48">
                  <c:v>-3.2</c:v>
                </c:pt>
                <c:pt idx="49">
                  <c:v>-3.3</c:v>
                </c:pt>
                <c:pt idx="50">
                  <c:v>-3.4</c:v>
                </c:pt>
                <c:pt idx="51">
                  <c:v>-3.5</c:v>
                </c:pt>
                <c:pt idx="52">
                  <c:v>-3.6</c:v>
                </c:pt>
                <c:pt idx="53">
                  <c:v>-3.7</c:v>
                </c:pt>
                <c:pt idx="54">
                  <c:v>-3.8</c:v>
                </c:pt>
                <c:pt idx="55">
                  <c:v>-3.9</c:v>
                </c:pt>
                <c:pt idx="56">
                  <c:v>-4</c:v>
                </c:pt>
                <c:pt idx="57">
                  <c:v>-4.0999999999999996</c:v>
                </c:pt>
                <c:pt idx="58">
                  <c:v>-4.2</c:v>
                </c:pt>
                <c:pt idx="59">
                  <c:v>-4.3</c:v>
                </c:pt>
                <c:pt idx="60">
                  <c:v>-4.4000000000000004</c:v>
                </c:pt>
                <c:pt idx="61">
                  <c:v>-4.5</c:v>
                </c:pt>
                <c:pt idx="62">
                  <c:v>-4.5999999999999996</c:v>
                </c:pt>
                <c:pt idx="63">
                  <c:v>-4.7</c:v>
                </c:pt>
                <c:pt idx="64">
                  <c:v>-4.8</c:v>
                </c:pt>
                <c:pt idx="65">
                  <c:v>-4.9000000000000004</c:v>
                </c:pt>
                <c:pt idx="66">
                  <c:v>-5</c:v>
                </c:pt>
                <c:pt idx="67">
                  <c:v>-5.0999999999999996</c:v>
                </c:pt>
                <c:pt idx="68">
                  <c:v>-5.2</c:v>
                </c:pt>
                <c:pt idx="69">
                  <c:v>-5.3</c:v>
                </c:pt>
                <c:pt idx="70">
                  <c:v>-5.4</c:v>
                </c:pt>
                <c:pt idx="71">
                  <c:v>-5.5</c:v>
                </c:pt>
                <c:pt idx="72">
                  <c:v>-5.6</c:v>
                </c:pt>
                <c:pt idx="73">
                  <c:v>-5.7</c:v>
                </c:pt>
                <c:pt idx="74">
                  <c:v>-5.8</c:v>
                </c:pt>
                <c:pt idx="75">
                  <c:v>-5.9</c:v>
                </c:pt>
                <c:pt idx="76">
                  <c:v>-6</c:v>
                </c:pt>
              </c:numCache>
            </c:numRef>
          </c:xVal>
          <c:yVal>
            <c:numRef>
              <c:f>Sheet1!$C$2:$C$16385</c:f>
              <c:numCache>
                <c:formatCode>General</c:formatCode>
                <c:ptCount val="16384"/>
                <c:pt idx="0">
                  <c:v>-2.5228220000000015</c:v>
                </c:pt>
                <c:pt idx="1">
                  <c:v>-3.6793459000000013</c:v>
                </c:pt>
                <c:pt idx="2">
                  <c:v>-2.6590531000000013</c:v>
                </c:pt>
                <c:pt idx="3">
                  <c:v>-1.6747209000000005</c:v>
                </c:pt>
                <c:pt idx="4">
                  <c:v>-1.5672555999999993</c:v>
                </c:pt>
                <c:pt idx="5">
                  <c:v>-2.3083641999999998</c:v>
                </c:pt>
                <c:pt idx="6">
                  <c:v>-4.3750289000000002</c:v>
                </c:pt>
                <c:pt idx="7">
                  <c:v>-7.8385463000000009</c:v>
                </c:pt>
                <c:pt idx="8">
                  <c:v>-9.7019337999999991</c:v>
                </c:pt>
                <c:pt idx="9">
                  <c:v>-30.392559499999997</c:v>
                </c:pt>
                <c:pt idx="10">
                  <c:v>-6.4580468999999994</c:v>
                </c:pt>
                <c:pt idx="11">
                  <c:v>-5.8931864000000012</c:v>
                </c:pt>
                <c:pt idx="12">
                  <c:v>-5.7840576000000006</c:v>
                </c:pt>
                <c:pt idx="13">
                  <c:v>-5.6239111000000008</c:v>
                </c:pt>
                <c:pt idx="14">
                  <c:v>-5.4692748999999985</c:v>
                </c:pt>
                <c:pt idx="15">
                  <c:v>-5.3143218999999995</c:v>
                </c:pt>
                <c:pt idx="16">
                  <c:v>-5.1506320999999993</c:v>
                </c:pt>
                <c:pt idx="17">
                  <c:v>-4.9801348999999995</c:v>
                </c:pt>
                <c:pt idx="18">
                  <c:v>-4.7888215999999986</c:v>
                </c:pt>
                <c:pt idx="19">
                  <c:v>-4.6434488000000016</c:v>
                </c:pt>
                <c:pt idx="20">
                  <c:v>-4.4024336999999996</c:v>
                </c:pt>
                <c:pt idx="21">
                  <c:v>-4.1758276999999993</c:v>
                </c:pt>
                <c:pt idx="22">
                  <c:v>-4.1665355999999996</c:v>
                </c:pt>
                <c:pt idx="23">
                  <c:v>-3.7186766999999996</c:v>
                </c:pt>
                <c:pt idx="24">
                  <c:v>-3.4908523000000002</c:v>
                </c:pt>
                <c:pt idx="25">
                  <c:v>-3.2925156000000015</c:v>
                </c:pt>
                <c:pt idx="26">
                  <c:v>-3.1408792000000005</c:v>
                </c:pt>
                <c:pt idx="27">
                  <c:v>-3.0706796999999995</c:v>
                </c:pt>
                <c:pt idx="28">
                  <c:v>-3.1361041000000007</c:v>
                </c:pt>
                <c:pt idx="29">
                  <c:v>-3.351235299999999</c:v>
                </c:pt>
                <c:pt idx="30">
                  <c:v>-3.7956727999999984</c:v>
                </c:pt>
                <c:pt idx="31">
                  <c:v>-4.3973085000000012</c:v>
                </c:pt>
                <c:pt idx="32">
                  <c:v>-5.0013471000000003</c:v>
                </c:pt>
                <c:pt idx="33">
                  <c:v>-5.5873007000000001</c:v>
                </c:pt>
                <c:pt idx="34">
                  <c:v>-6.1206865000000015</c:v>
                </c:pt>
                <c:pt idx="35">
                  <c:v>-6.618969400000001</c:v>
                </c:pt>
                <c:pt idx="36">
                  <c:v>-6.8731009000000007</c:v>
                </c:pt>
                <c:pt idx="37">
                  <c:v>-7.0666651999999992</c:v>
                </c:pt>
                <c:pt idx="38">
                  <c:v>-7.1583639000000012</c:v>
                </c:pt>
                <c:pt idx="39">
                  <c:v>-7.231130499999999</c:v>
                </c:pt>
                <c:pt idx="40">
                  <c:v>-7.297368500000001</c:v>
                </c:pt>
                <c:pt idx="41">
                  <c:v>-7.3554305000000006</c:v>
                </c:pt>
                <c:pt idx="42">
                  <c:v>-7.3977965999999995</c:v>
                </c:pt>
                <c:pt idx="43">
                  <c:v>-7.4610938000000004</c:v>
                </c:pt>
                <c:pt idx="44">
                  <c:v>-7.5062935999999993</c:v>
                </c:pt>
                <c:pt idx="45">
                  <c:v>-7.5598254999999988</c:v>
                </c:pt>
                <c:pt idx="46">
                  <c:v>-7.6054229000000007</c:v>
                </c:pt>
                <c:pt idx="47">
                  <c:v>-7.6485884000000013</c:v>
                </c:pt>
                <c:pt idx="48">
                  <c:v>-7.6894254999999987</c:v>
                </c:pt>
                <c:pt idx="49">
                  <c:v>-7.7272275000000015</c:v>
                </c:pt>
                <c:pt idx="50">
                  <c:v>-7.7642024999999997</c:v>
                </c:pt>
                <c:pt idx="51">
                  <c:v>-7.7885437000000017</c:v>
                </c:pt>
                <c:pt idx="52">
                  <c:v>-7.8281515000000006</c:v>
                </c:pt>
                <c:pt idx="53">
                  <c:v>-7.8629408000000005</c:v>
                </c:pt>
                <c:pt idx="54">
                  <c:v>-7.8929346000000002</c:v>
                </c:pt>
                <c:pt idx="55">
                  <c:v>-7.9253271000000005</c:v>
                </c:pt>
                <c:pt idx="56">
                  <c:v>-7.9593643000000007</c:v>
                </c:pt>
                <c:pt idx="57">
                  <c:v>-7.9790871999999986</c:v>
                </c:pt>
                <c:pt idx="58">
                  <c:v>-8.012458800000001</c:v>
                </c:pt>
                <c:pt idx="59">
                  <c:v>-8.0424369999999996</c:v>
                </c:pt>
                <c:pt idx="60">
                  <c:v>-8.0748181000000017</c:v>
                </c:pt>
                <c:pt idx="61">
                  <c:v>-8.1002188000000004</c:v>
                </c:pt>
                <c:pt idx="62">
                  <c:v>-8.1231346000000002</c:v>
                </c:pt>
                <c:pt idx="63">
                  <c:v>-8.1464496000000004</c:v>
                </c:pt>
                <c:pt idx="64">
                  <c:v>-8.1681416999999996</c:v>
                </c:pt>
                <c:pt idx="65">
                  <c:v>-8.1780054</c:v>
                </c:pt>
                <c:pt idx="66">
                  <c:v>-8.2067170999999988</c:v>
                </c:pt>
                <c:pt idx="67">
                  <c:v>-8.2229461999999991</c:v>
                </c:pt>
                <c:pt idx="68">
                  <c:v>-8.2467538000000005</c:v>
                </c:pt>
                <c:pt idx="69">
                  <c:v>-8.2656525000000016</c:v>
                </c:pt>
                <c:pt idx="70">
                  <c:v>-8.2864719999999998</c:v>
                </c:pt>
                <c:pt idx="71">
                  <c:v>-8.302119900000001</c:v>
                </c:pt>
                <c:pt idx="72">
                  <c:v>-8.3122621000000017</c:v>
                </c:pt>
                <c:pt idx="73">
                  <c:v>-8.3355737999999988</c:v>
                </c:pt>
                <c:pt idx="74">
                  <c:v>-8.3562809999999992</c:v>
                </c:pt>
                <c:pt idx="75">
                  <c:v>-8.368179099999999</c:v>
                </c:pt>
                <c:pt idx="76">
                  <c:v>-8.3905856000000014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5820616"/>
        <c:axId val="255823752"/>
      </c:scatterChart>
      <c:valAx>
        <c:axId val="255820616"/>
        <c:scaling>
          <c:orientation val="minMax"/>
          <c:max val="1"/>
          <c:min val="-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Bias (V)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5823752"/>
        <c:crossesAt val="-35"/>
        <c:crossBetween val="midCat"/>
      </c:valAx>
      <c:valAx>
        <c:axId val="2558237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Normalized Transmission (dB)</a:t>
                </a:r>
              </a:p>
            </c:rich>
          </c:tx>
          <c:layout>
            <c:manualLayout>
              <c:xMode val="edge"/>
              <c:yMode val="edge"/>
              <c:x val="2.6034398791347911E-2"/>
              <c:y val="5.230797180261181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55820616"/>
        <c:crossesAt val="-3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939939159814156"/>
          <c:y val="3.617736888979034E-2"/>
          <c:w val="0.7244595987943192"/>
          <c:h val="0.79023264817350025"/>
        </c:manualLayout>
      </c:layout>
      <c:scatterChart>
        <c:scatterStyle val="smooth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normalization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Sheet1!$A$2:$A$16385</c:f>
              <c:numCache>
                <c:formatCode>General</c:formatCode>
                <c:ptCount val="16384"/>
                <c:pt idx="0">
                  <c:v>1.6</c:v>
                </c:pt>
                <c:pt idx="1">
                  <c:v>1.5</c:v>
                </c:pt>
                <c:pt idx="2">
                  <c:v>1.4</c:v>
                </c:pt>
                <c:pt idx="3">
                  <c:v>1.3</c:v>
                </c:pt>
                <c:pt idx="4">
                  <c:v>1.2</c:v>
                </c:pt>
                <c:pt idx="5">
                  <c:v>1.1000000000000001</c:v>
                </c:pt>
                <c:pt idx="6">
                  <c:v>1</c:v>
                </c:pt>
                <c:pt idx="7">
                  <c:v>0.9</c:v>
                </c:pt>
                <c:pt idx="8">
                  <c:v>0.8</c:v>
                </c:pt>
                <c:pt idx="9">
                  <c:v>0.7</c:v>
                </c:pt>
                <c:pt idx="10">
                  <c:v>0.6</c:v>
                </c:pt>
                <c:pt idx="11">
                  <c:v>0.5</c:v>
                </c:pt>
                <c:pt idx="12">
                  <c:v>0.4</c:v>
                </c:pt>
                <c:pt idx="13">
                  <c:v>0.3</c:v>
                </c:pt>
                <c:pt idx="14">
                  <c:v>0.2</c:v>
                </c:pt>
                <c:pt idx="15">
                  <c:v>0.1</c:v>
                </c:pt>
                <c:pt idx="16" formatCode="0.00E+00">
                  <c:v>0</c:v>
                </c:pt>
                <c:pt idx="17">
                  <c:v>-0.1</c:v>
                </c:pt>
                <c:pt idx="18">
                  <c:v>-0.2</c:v>
                </c:pt>
                <c:pt idx="19">
                  <c:v>-0.3</c:v>
                </c:pt>
                <c:pt idx="20">
                  <c:v>-0.4</c:v>
                </c:pt>
                <c:pt idx="21">
                  <c:v>-0.5</c:v>
                </c:pt>
                <c:pt idx="22">
                  <c:v>-0.6</c:v>
                </c:pt>
                <c:pt idx="23">
                  <c:v>-0.7</c:v>
                </c:pt>
                <c:pt idx="24">
                  <c:v>-0.8</c:v>
                </c:pt>
                <c:pt idx="25">
                  <c:v>-0.9</c:v>
                </c:pt>
                <c:pt idx="26">
                  <c:v>-1</c:v>
                </c:pt>
                <c:pt idx="27">
                  <c:v>-1.1000000000000001</c:v>
                </c:pt>
                <c:pt idx="28">
                  <c:v>-1.2</c:v>
                </c:pt>
                <c:pt idx="29">
                  <c:v>-1.3</c:v>
                </c:pt>
                <c:pt idx="30">
                  <c:v>-1.4</c:v>
                </c:pt>
                <c:pt idx="31">
                  <c:v>-1.5</c:v>
                </c:pt>
                <c:pt idx="32">
                  <c:v>-1.6</c:v>
                </c:pt>
                <c:pt idx="33">
                  <c:v>-1.7</c:v>
                </c:pt>
                <c:pt idx="34">
                  <c:v>-1.8</c:v>
                </c:pt>
                <c:pt idx="35">
                  <c:v>-1.9</c:v>
                </c:pt>
                <c:pt idx="36">
                  <c:v>-2</c:v>
                </c:pt>
                <c:pt idx="37">
                  <c:v>-2.1</c:v>
                </c:pt>
                <c:pt idx="38">
                  <c:v>-2.2000000000000002</c:v>
                </c:pt>
                <c:pt idx="39">
                  <c:v>-2.2999999999999998</c:v>
                </c:pt>
                <c:pt idx="40">
                  <c:v>-2.4</c:v>
                </c:pt>
                <c:pt idx="41">
                  <c:v>-2.5</c:v>
                </c:pt>
                <c:pt idx="42">
                  <c:v>-2.6</c:v>
                </c:pt>
                <c:pt idx="43">
                  <c:v>-2.7</c:v>
                </c:pt>
                <c:pt idx="44">
                  <c:v>-2.8</c:v>
                </c:pt>
                <c:pt idx="45">
                  <c:v>-2.9</c:v>
                </c:pt>
                <c:pt idx="46">
                  <c:v>-3</c:v>
                </c:pt>
                <c:pt idx="47">
                  <c:v>-3.1</c:v>
                </c:pt>
                <c:pt idx="48">
                  <c:v>-3.2</c:v>
                </c:pt>
                <c:pt idx="49">
                  <c:v>-3.3</c:v>
                </c:pt>
                <c:pt idx="50">
                  <c:v>-3.4</c:v>
                </c:pt>
                <c:pt idx="51">
                  <c:v>-3.5</c:v>
                </c:pt>
                <c:pt idx="52">
                  <c:v>-3.6</c:v>
                </c:pt>
                <c:pt idx="53">
                  <c:v>-3.7</c:v>
                </c:pt>
                <c:pt idx="54">
                  <c:v>-3.8</c:v>
                </c:pt>
                <c:pt idx="55">
                  <c:v>-3.9</c:v>
                </c:pt>
                <c:pt idx="56">
                  <c:v>-4</c:v>
                </c:pt>
                <c:pt idx="57">
                  <c:v>-4.0999999999999996</c:v>
                </c:pt>
                <c:pt idx="58">
                  <c:v>-4.2</c:v>
                </c:pt>
                <c:pt idx="59">
                  <c:v>-4.3</c:v>
                </c:pt>
                <c:pt idx="60">
                  <c:v>-4.4000000000000004</c:v>
                </c:pt>
                <c:pt idx="61">
                  <c:v>-4.5</c:v>
                </c:pt>
                <c:pt idx="62">
                  <c:v>-4.5999999999999996</c:v>
                </c:pt>
                <c:pt idx="63">
                  <c:v>-4.7</c:v>
                </c:pt>
                <c:pt idx="64">
                  <c:v>-4.8</c:v>
                </c:pt>
                <c:pt idx="65">
                  <c:v>-4.9000000000000004</c:v>
                </c:pt>
                <c:pt idx="66">
                  <c:v>-5</c:v>
                </c:pt>
                <c:pt idx="67">
                  <c:v>-5.0999999999999996</c:v>
                </c:pt>
                <c:pt idx="68">
                  <c:v>-5.2</c:v>
                </c:pt>
                <c:pt idx="69">
                  <c:v>-5.3</c:v>
                </c:pt>
                <c:pt idx="70">
                  <c:v>-5.4</c:v>
                </c:pt>
                <c:pt idx="71">
                  <c:v>-5.5</c:v>
                </c:pt>
                <c:pt idx="72">
                  <c:v>-5.6</c:v>
                </c:pt>
                <c:pt idx="73">
                  <c:v>-5.7</c:v>
                </c:pt>
                <c:pt idx="74">
                  <c:v>-5.8</c:v>
                </c:pt>
                <c:pt idx="75">
                  <c:v>-5.9</c:v>
                </c:pt>
                <c:pt idx="76">
                  <c:v>-6</c:v>
                </c:pt>
              </c:numCache>
            </c:numRef>
          </c:xVal>
          <c:yVal>
            <c:numRef>
              <c:f>Sheet1!$C$2:$C$16385</c:f>
              <c:numCache>
                <c:formatCode>General</c:formatCode>
                <c:ptCount val="16384"/>
                <c:pt idx="0">
                  <c:v>-2.5228220000000015</c:v>
                </c:pt>
                <c:pt idx="1">
                  <c:v>-3.6793459000000013</c:v>
                </c:pt>
                <c:pt idx="2">
                  <c:v>-2.6590531000000013</c:v>
                </c:pt>
                <c:pt idx="3">
                  <c:v>-1.6747209000000005</c:v>
                </c:pt>
                <c:pt idx="4">
                  <c:v>-1.5672555999999993</c:v>
                </c:pt>
                <c:pt idx="5">
                  <c:v>-2.3083641999999998</c:v>
                </c:pt>
                <c:pt idx="6">
                  <c:v>-4.3750289000000002</c:v>
                </c:pt>
                <c:pt idx="7">
                  <c:v>-7.8385463000000009</c:v>
                </c:pt>
                <c:pt idx="8">
                  <c:v>-9.7019337999999991</c:v>
                </c:pt>
                <c:pt idx="9">
                  <c:v>-30.392559499999997</c:v>
                </c:pt>
                <c:pt idx="10">
                  <c:v>-6.4580468999999994</c:v>
                </c:pt>
                <c:pt idx="11">
                  <c:v>-5.8931864000000012</c:v>
                </c:pt>
                <c:pt idx="12">
                  <c:v>-5.7840576000000006</c:v>
                </c:pt>
                <c:pt idx="13">
                  <c:v>-5.6239111000000008</c:v>
                </c:pt>
                <c:pt idx="14">
                  <c:v>-5.4692748999999985</c:v>
                </c:pt>
                <c:pt idx="15">
                  <c:v>-5.3143218999999995</c:v>
                </c:pt>
                <c:pt idx="16">
                  <c:v>-5.1506320999999993</c:v>
                </c:pt>
                <c:pt idx="17">
                  <c:v>-4.9801348999999995</c:v>
                </c:pt>
                <c:pt idx="18">
                  <c:v>-4.7888215999999986</c:v>
                </c:pt>
                <c:pt idx="19">
                  <c:v>-4.6434488000000016</c:v>
                </c:pt>
                <c:pt idx="20">
                  <c:v>-4.4024336999999996</c:v>
                </c:pt>
                <c:pt idx="21">
                  <c:v>-4.1758276999999993</c:v>
                </c:pt>
                <c:pt idx="22">
                  <c:v>-4.1665355999999996</c:v>
                </c:pt>
                <c:pt idx="23">
                  <c:v>-3.7186766999999996</c:v>
                </c:pt>
                <c:pt idx="24">
                  <c:v>-3.4908523000000002</c:v>
                </c:pt>
                <c:pt idx="25">
                  <c:v>-3.2925156000000015</c:v>
                </c:pt>
                <c:pt idx="26">
                  <c:v>-3.1408792000000005</c:v>
                </c:pt>
                <c:pt idx="27">
                  <c:v>-3.0706796999999995</c:v>
                </c:pt>
                <c:pt idx="28">
                  <c:v>-3.1361041000000007</c:v>
                </c:pt>
                <c:pt idx="29">
                  <c:v>-3.351235299999999</c:v>
                </c:pt>
                <c:pt idx="30">
                  <c:v>-3.7956727999999984</c:v>
                </c:pt>
                <c:pt idx="31">
                  <c:v>-4.3973085000000012</c:v>
                </c:pt>
                <c:pt idx="32">
                  <c:v>-5.0013471000000003</c:v>
                </c:pt>
                <c:pt idx="33">
                  <c:v>-5.5873007000000001</c:v>
                </c:pt>
                <c:pt idx="34">
                  <c:v>-6.1206865000000015</c:v>
                </c:pt>
                <c:pt idx="35">
                  <c:v>-6.618969400000001</c:v>
                </c:pt>
                <c:pt idx="36">
                  <c:v>-6.8731009000000007</c:v>
                </c:pt>
                <c:pt idx="37">
                  <c:v>-7.0666651999999992</c:v>
                </c:pt>
                <c:pt idx="38">
                  <c:v>-7.1583639000000012</c:v>
                </c:pt>
                <c:pt idx="39">
                  <c:v>-7.231130499999999</c:v>
                </c:pt>
                <c:pt idx="40">
                  <c:v>-7.297368500000001</c:v>
                </c:pt>
                <c:pt idx="41">
                  <c:v>-7.3554305000000006</c:v>
                </c:pt>
                <c:pt idx="42">
                  <c:v>-7.3977965999999995</c:v>
                </c:pt>
                <c:pt idx="43">
                  <c:v>-7.4610938000000004</c:v>
                </c:pt>
                <c:pt idx="44">
                  <c:v>-7.5062935999999993</c:v>
                </c:pt>
                <c:pt idx="45">
                  <c:v>-7.5598254999999988</c:v>
                </c:pt>
                <c:pt idx="46">
                  <c:v>-7.6054229000000007</c:v>
                </c:pt>
                <c:pt idx="47">
                  <c:v>-7.6485884000000013</c:v>
                </c:pt>
                <c:pt idx="48">
                  <c:v>-7.6894254999999987</c:v>
                </c:pt>
                <c:pt idx="49">
                  <c:v>-7.7272275000000015</c:v>
                </c:pt>
                <c:pt idx="50">
                  <c:v>-7.7642024999999997</c:v>
                </c:pt>
                <c:pt idx="51">
                  <c:v>-7.7885437000000017</c:v>
                </c:pt>
                <c:pt idx="52">
                  <c:v>-7.8281515000000006</c:v>
                </c:pt>
                <c:pt idx="53">
                  <c:v>-7.8629408000000005</c:v>
                </c:pt>
                <c:pt idx="54">
                  <c:v>-7.8929346000000002</c:v>
                </c:pt>
                <c:pt idx="55">
                  <c:v>-7.9253271000000005</c:v>
                </c:pt>
                <c:pt idx="56">
                  <c:v>-7.9593643000000007</c:v>
                </c:pt>
                <c:pt idx="57">
                  <c:v>-7.9790871999999986</c:v>
                </c:pt>
                <c:pt idx="58">
                  <c:v>-8.012458800000001</c:v>
                </c:pt>
                <c:pt idx="59">
                  <c:v>-8.0424369999999996</c:v>
                </c:pt>
                <c:pt idx="60">
                  <c:v>-8.0748181000000017</c:v>
                </c:pt>
                <c:pt idx="61">
                  <c:v>-8.1002188000000004</c:v>
                </c:pt>
                <c:pt idx="62">
                  <c:v>-8.1231346000000002</c:v>
                </c:pt>
                <c:pt idx="63">
                  <c:v>-8.1464496000000004</c:v>
                </c:pt>
                <c:pt idx="64">
                  <c:v>-8.1681416999999996</c:v>
                </c:pt>
                <c:pt idx="65">
                  <c:v>-8.1780054</c:v>
                </c:pt>
                <c:pt idx="66">
                  <c:v>-8.2067170999999988</c:v>
                </c:pt>
                <c:pt idx="67">
                  <c:v>-8.2229461999999991</c:v>
                </c:pt>
                <c:pt idx="68">
                  <c:v>-8.2467538000000005</c:v>
                </c:pt>
                <c:pt idx="69">
                  <c:v>-8.2656525000000016</c:v>
                </c:pt>
                <c:pt idx="70">
                  <c:v>-8.2864719999999998</c:v>
                </c:pt>
                <c:pt idx="71">
                  <c:v>-8.302119900000001</c:v>
                </c:pt>
                <c:pt idx="72">
                  <c:v>-8.3122621000000017</c:v>
                </c:pt>
                <c:pt idx="73">
                  <c:v>-8.3355737999999988</c:v>
                </c:pt>
                <c:pt idx="74">
                  <c:v>-8.3562809999999992</c:v>
                </c:pt>
                <c:pt idx="75">
                  <c:v>-8.368179099999999</c:v>
                </c:pt>
                <c:pt idx="76">
                  <c:v>-8.3905856000000014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5821400"/>
        <c:axId val="255822184"/>
      </c:scatterChart>
      <c:valAx>
        <c:axId val="255821400"/>
        <c:scaling>
          <c:orientation val="minMax"/>
          <c:max val="1"/>
          <c:min val="-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Bias (V)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5822184"/>
        <c:crossesAt val="-35"/>
        <c:crossBetween val="midCat"/>
      </c:valAx>
      <c:valAx>
        <c:axId val="25582218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Normalized Transmission (dB)</a:t>
                </a:r>
              </a:p>
            </c:rich>
          </c:tx>
          <c:layout>
            <c:manualLayout>
              <c:xMode val="edge"/>
              <c:yMode val="edge"/>
              <c:x val="0.11664700617841819"/>
              <c:y val="3.008047807286676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55821400"/>
        <c:crossesAt val="-3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4BE-4980-4918-A2AC-AB931018B2DB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81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4BE-4980-4918-A2AC-AB931018B2DB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18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4BE-4980-4918-A2AC-AB931018B2DB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6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4BE-4980-4918-A2AC-AB931018B2DB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81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4BE-4980-4918-A2AC-AB931018B2DB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1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4BE-4980-4918-A2AC-AB931018B2DB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04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4BE-4980-4918-A2AC-AB931018B2DB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79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4BE-4980-4918-A2AC-AB931018B2DB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5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4BE-4980-4918-A2AC-AB931018B2DB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73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4BE-4980-4918-A2AC-AB931018B2DB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63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4BE-4980-4918-A2AC-AB931018B2DB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1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F24BE-4980-4918-A2AC-AB931018B2DB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6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1669410" y="991210"/>
            <a:ext cx="8809121" cy="5107871"/>
            <a:chOff x="1669410" y="991210"/>
            <a:chExt cx="8809121" cy="510787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76" t="23048" r="19463" b="20350"/>
            <a:stretch/>
          </p:blipFill>
          <p:spPr>
            <a:xfrm>
              <a:off x="7484379" y="1015025"/>
              <a:ext cx="2994152" cy="502825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 r="29479"/>
            <a:stretch/>
          </p:blipFill>
          <p:spPr>
            <a:xfrm>
              <a:off x="1721338" y="1067466"/>
              <a:ext cx="2982162" cy="5010308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940188" y="3587817"/>
              <a:ext cx="24655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 nm SCH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40188" y="1015025"/>
              <a:ext cx="175032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um Au</a:t>
              </a:r>
            </a:p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 </a:t>
              </a:r>
              <a:r>
                <a:rPr lang="en-US" altLang="zh-CN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nmTi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40188" y="2441813"/>
              <a:ext cx="21176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 </a:t>
              </a:r>
              <a:r>
                <a:rPr lang="el-G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 p-</a:t>
              </a:r>
              <a:r>
                <a:rPr lang="en-US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27230" y="4865474"/>
              <a:ext cx="22759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</a:t>
              </a:r>
              <a:r>
                <a:rPr lang="el-G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nm 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n-</a:t>
              </a:r>
              <a:r>
                <a:rPr lang="en-US" altLang="zh-CN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40187" y="5214091"/>
              <a:ext cx="17452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380 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nm Si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Left Brace 15"/>
            <p:cNvSpPr/>
            <p:nvPr/>
          </p:nvSpPr>
          <p:spPr>
            <a:xfrm>
              <a:off x="4755428" y="1180022"/>
              <a:ext cx="202036" cy="624115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4364627" y="2737147"/>
              <a:ext cx="60886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/>
            <p:nvPr/>
          </p:nvCxnSpPr>
          <p:spPr>
            <a:xfrm flipV="1">
              <a:off x="4017917" y="3867767"/>
              <a:ext cx="955576" cy="30740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4033157" y="4778466"/>
              <a:ext cx="94033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4940188" y="4531888"/>
              <a:ext cx="206017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 nm SCH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940188" y="4175167"/>
              <a:ext cx="22781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187 nm MQW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4025537" y="4431466"/>
              <a:ext cx="9479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/>
            <p:nvPr/>
          </p:nvCxnSpPr>
          <p:spPr>
            <a:xfrm>
              <a:off x="4681521" y="5031004"/>
              <a:ext cx="274320" cy="10872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4703500" y="5482277"/>
              <a:ext cx="2760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4940187" y="1888945"/>
              <a:ext cx="256768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 </a:t>
              </a:r>
              <a:r>
                <a:rPr lang="el-GR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 </a:t>
              </a:r>
              <a:r>
                <a:rPr lang="en-US" altLang="zh-CN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p-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InGaAs</a:t>
              </a:r>
              <a:endParaRPr lang="en-US" sz="2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8" name="Elbow Connector 77"/>
            <p:cNvCxnSpPr/>
            <p:nvPr/>
          </p:nvCxnSpPr>
          <p:spPr>
            <a:xfrm>
              <a:off x="4561477" y="1804137"/>
              <a:ext cx="412016" cy="37383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4962086" y="5575861"/>
              <a:ext cx="17452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lang="el-G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 SiO</a:t>
              </a:r>
              <a:r>
                <a:rPr lang="en-US" altLang="zh-CN" sz="28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>
              <a:off x="4697456" y="5887089"/>
              <a:ext cx="2760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Left Brace 26"/>
            <p:cNvSpPr/>
            <p:nvPr/>
          </p:nvSpPr>
          <p:spPr>
            <a:xfrm flipH="1">
              <a:off x="6324875" y="1194249"/>
              <a:ext cx="202036" cy="624115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Elbow Connector 33"/>
            <p:cNvCxnSpPr/>
            <p:nvPr/>
          </p:nvCxnSpPr>
          <p:spPr>
            <a:xfrm rot="10800000" flipV="1">
              <a:off x="7344275" y="1619794"/>
              <a:ext cx="607195" cy="5581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6690517" y="1495790"/>
              <a:ext cx="1050790" cy="935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6900679" y="2727795"/>
              <a:ext cx="1050790" cy="935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/>
            <p:nvPr/>
          </p:nvCxnSpPr>
          <p:spPr>
            <a:xfrm flipH="1" flipV="1">
              <a:off x="6948286" y="3824264"/>
              <a:ext cx="955576" cy="307400"/>
            </a:xfrm>
            <a:prstGeom prst="bentConnector3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7172246" y="4431466"/>
              <a:ext cx="77922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/>
            <p:nvPr/>
          </p:nvCxnSpPr>
          <p:spPr>
            <a:xfrm rot="10800000" flipV="1">
              <a:off x="7005610" y="4580378"/>
              <a:ext cx="1013260" cy="205015"/>
            </a:xfrm>
            <a:prstGeom prst="bentConnector3">
              <a:avLst>
                <a:gd name="adj1" fmla="val 6031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/>
            <p:nvPr/>
          </p:nvCxnSpPr>
          <p:spPr>
            <a:xfrm rot="10800000" flipV="1">
              <a:off x="7000367" y="4871918"/>
              <a:ext cx="817358" cy="249586"/>
            </a:xfrm>
            <a:prstGeom prst="bentConnector3">
              <a:avLst>
                <a:gd name="adj1" fmla="val -1141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6561516" y="5482277"/>
              <a:ext cx="93851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61516" y="5869903"/>
              <a:ext cx="94636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669410" y="991210"/>
              <a:ext cx="537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484380" y="991210"/>
              <a:ext cx="537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74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61798" y="1509030"/>
            <a:ext cx="10365152" cy="3485023"/>
            <a:chOff x="275985" y="1423305"/>
            <a:chExt cx="10365152" cy="3485023"/>
          </a:xfrm>
        </p:grpSpPr>
        <p:grpSp>
          <p:nvGrpSpPr>
            <p:cNvPr id="4" name="Group 3"/>
            <p:cNvGrpSpPr/>
            <p:nvPr/>
          </p:nvGrpSpPr>
          <p:grpSpPr>
            <a:xfrm>
              <a:off x="275985" y="1423305"/>
              <a:ext cx="10365152" cy="3485023"/>
              <a:chOff x="275985" y="1423305"/>
              <a:chExt cx="10365152" cy="348502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1197" y="1423305"/>
                <a:ext cx="4549940" cy="3189966"/>
              </a:xfrm>
              <a:prstGeom prst="rect">
                <a:avLst/>
              </a:prstGeom>
            </p:spPr>
          </p:pic>
          <p:grpSp>
            <p:nvGrpSpPr>
              <p:cNvPr id="2" name="Group 1"/>
              <p:cNvGrpSpPr/>
              <p:nvPr/>
            </p:nvGrpSpPr>
            <p:grpSpPr>
              <a:xfrm>
                <a:off x="275985" y="1423305"/>
                <a:ext cx="5696190" cy="3485023"/>
                <a:chOff x="4901774" y="1423306"/>
                <a:chExt cx="5696190" cy="3485023"/>
              </a:xfrm>
            </p:grpSpPr>
            <p:graphicFrame>
              <p:nvGraphicFramePr>
                <p:cNvPr id="3" name="Chart 2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715532343"/>
                    </p:ext>
                  </p:extLst>
                </p:nvPr>
              </p:nvGraphicFramePr>
              <p:xfrm>
                <a:off x="4901774" y="1423306"/>
                <a:ext cx="5696190" cy="348502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6" name="TextBox 5"/>
                <p:cNvSpPr txBox="1"/>
                <p:nvPr/>
              </p:nvSpPr>
              <p:spPr>
                <a:xfrm>
                  <a:off x="5945788" y="2331079"/>
                  <a:ext cx="2956165" cy="3385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/>
                    <a:t>Continuum transitions absorption</a:t>
                  </a:r>
                  <a:endParaRPr lang="en-US" sz="1600" dirty="0"/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6716807" y="3238852"/>
                  <a:ext cx="2825696" cy="3385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err="1" smtClean="0"/>
                    <a:t>Exiton</a:t>
                  </a:r>
                  <a:r>
                    <a:rPr lang="en-US" sz="1600" dirty="0" smtClean="0"/>
                    <a:t> </a:t>
                  </a:r>
                  <a:r>
                    <a:rPr lang="en-US" sz="1600" dirty="0"/>
                    <a:t>transitions absorption </a:t>
                  </a:r>
                </a:p>
              </p:txBody>
            </p:sp>
            <p:cxnSp>
              <p:nvCxnSpPr>
                <p:cNvPr id="8" name="Straight Arrow Connector 7"/>
                <p:cNvCxnSpPr/>
                <p:nvPr/>
              </p:nvCxnSpPr>
              <p:spPr>
                <a:xfrm flipV="1">
                  <a:off x="9542503" y="2692102"/>
                  <a:ext cx="455385" cy="5467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>
                  <a:stCxn id="6" idx="0"/>
                </p:cNvCxnSpPr>
                <p:nvPr/>
              </p:nvCxnSpPr>
              <p:spPr>
                <a:xfrm flipH="1" flipV="1">
                  <a:off x="7059707" y="2107495"/>
                  <a:ext cx="364164" cy="2235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TextBox 9"/>
            <p:cNvSpPr txBox="1"/>
            <p:nvPr/>
          </p:nvSpPr>
          <p:spPr>
            <a:xfrm>
              <a:off x="1222823" y="1499505"/>
              <a:ext cx="537284" cy="43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50110" y="1489256"/>
              <a:ext cx="537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523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628774" y="243446"/>
            <a:ext cx="4892983" cy="5982336"/>
            <a:chOff x="1585911" y="272021"/>
            <a:chExt cx="4892983" cy="5982336"/>
          </a:xfrm>
        </p:grpSpPr>
        <p:grpSp>
          <p:nvGrpSpPr>
            <p:cNvPr id="2" name="Group 1"/>
            <p:cNvGrpSpPr/>
            <p:nvPr/>
          </p:nvGrpSpPr>
          <p:grpSpPr>
            <a:xfrm>
              <a:off x="1585911" y="362359"/>
              <a:ext cx="4892983" cy="2856803"/>
              <a:chOff x="5504999" y="1423307"/>
              <a:chExt cx="5149827" cy="3098104"/>
            </a:xfrm>
          </p:grpSpPr>
          <p:graphicFrame>
            <p:nvGraphicFramePr>
              <p:cNvPr id="3" name="Chart 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54402050"/>
                  </p:ext>
                </p:extLst>
              </p:nvPr>
            </p:nvGraphicFramePr>
            <p:xfrm>
              <a:off x="5504999" y="1423307"/>
              <a:ext cx="5149827" cy="309810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" name="TextBox 5"/>
              <p:cNvSpPr txBox="1"/>
              <p:nvPr/>
            </p:nvSpPr>
            <p:spPr>
              <a:xfrm>
                <a:off x="6836854" y="2283385"/>
                <a:ext cx="2755967" cy="3337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Continuum transitions absorption</a:t>
                </a:r>
                <a:endParaRPr lang="en-US" sz="1400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7302694" y="3335102"/>
                <a:ext cx="2440376" cy="3337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Exciton </a:t>
                </a:r>
                <a:r>
                  <a:rPr lang="en-US" sz="1400" dirty="0"/>
                  <a:t>transitions absorption </a:t>
                </a: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 flipV="1">
                <a:off x="9592821" y="2854716"/>
                <a:ext cx="537880" cy="48038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>
                <a:stCxn id="6" idx="0"/>
              </p:cNvCxnSpPr>
              <p:nvPr/>
            </p:nvCxnSpPr>
            <p:spPr>
              <a:xfrm flipH="1" flipV="1">
                <a:off x="7563596" y="2059800"/>
                <a:ext cx="651242" cy="2235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1750878" y="272021"/>
              <a:ext cx="537284" cy="43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20"/>
            <a:stretch/>
          </p:blipFill>
          <p:spPr>
            <a:xfrm>
              <a:off x="2284493" y="3095054"/>
              <a:ext cx="4194401" cy="315930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750878" y="3309500"/>
              <a:ext cx="537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159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15213" y="1033144"/>
            <a:ext cx="10058527" cy="2205356"/>
            <a:chOff x="515213" y="1033144"/>
            <a:chExt cx="10058527" cy="2205356"/>
          </a:xfrm>
        </p:grpSpPr>
        <p:pic>
          <p:nvPicPr>
            <p:cNvPr id="4" name="图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5" t="16242" r="108" b="28367"/>
            <a:stretch/>
          </p:blipFill>
          <p:spPr>
            <a:xfrm>
              <a:off x="664388" y="1435100"/>
              <a:ext cx="4849772" cy="18034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28407" y="1033144"/>
              <a:ext cx="4100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Exciton </a:t>
              </a:r>
              <a:r>
                <a:rPr lang="en-US" dirty="0"/>
                <a:t>transitions </a:t>
              </a:r>
              <a:r>
                <a:rPr lang="en-US" dirty="0" smtClean="0"/>
                <a:t>absorption, </a:t>
              </a:r>
              <a:r>
                <a:rPr lang="en-US" dirty="0"/>
                <a:t>@</a:t>
              </a:r>
              <a:r>
                <a:rPr lang="en-US" dirty="0" smtClean="0"/>
                <a:t>1550nm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64387" y="2869168"/>
              <a:ext cx="4746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1.25Gbps, </a:t>
              </a:r>
              <a:r>
                <a:rPr lang="en-US" dirty="0" err="1" smtClean="0">
                  <a:solidFill>
                    <a:schemeClr val="bg1"/>
                  </a:solidFill>
                </a:rPr>
                <a:t>Vpp</a:t>
              </a:r>
              <a:r>
                <a:rPr lang="en-US" dirty="0" smtClean="0">
                  <a:solidFill>
                    <a:schemeClr val="bg1"/>
                  </a:solidFill>
                </a:rPr>
                <a:t>=50mV, Bias = 0.6V, ER = 6.3dB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1" t="18890" r="23472" b="35343"/>
            <a:stretch/>
          </p:blipFill>
          <p:spPr>
            <a:xfrm>
              <a:off x="5718987" y="1435100"/>
              <a:ext cx="4854753" cy="18034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630087" y="2856468"/>
              <a:ext cx="4746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12.5Gbps, </a:t>
              </a:r>
              <a:r>
                <a:rPr lang="en-US" dirty="0" err="1" smtClean="0">
                  <a:solidFill>
                    <a:schemeClr val="bg1"/>
                  </a:solidFill>
                </a:rPr>
                <a:t>Vpp</a:t>
              </a:r>
              <a:r>
                <a:rPr lang="en-US" dirty="0" smtClean="0">
                  <a:solidFill>
                    <a:schemeClr val="bg1"/>
                  </a:solidFill>
                </a:rPr>
                <a:t>=1.1V, Bias = -1.5V, ER = 3.1dB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87730" y="1033144"/>
              <a:ext cx="448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Continuum </a:t>
              </a:r>
              <a:r>
                <a:rPr lang="en-US" dirty="0" smtClean="0"/>
                <a:t>transitions absorption, </a:t>
              </a:r>
              <a:r>
                <a:rPr lang="en-US" dirty="0"/>
                <a:t>@</a:t>
              </a:r>
              <a:r>
                <a:rPr lang="en-US" dirty="0" smtClean="0"/>
                <a:t>1550nm 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5213" y="1033144"/>
              <a:ext cx="537284" cy="43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8543" y="1033144"/>
              <a:ext cx="537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116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/>
        </p:nvGrpSpPr>
        <p:grpSpPr>
          <a:xfrm>
            <a:off x="1642961" y="897459"/>
            <a:ext cx="9258871" cy="5084056"/>
            <a:chOff x="1566761" y="706959"/>
            <a:chExt cx="9258871" cy="508405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D2D0B9"/>
                </a:clrFrom>
                <a:clrTo>
                  <a:srgbClr val="D2D0B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14" r="25802"/>
            <a:stretch/>
          </p:blipFill>
          <p:spPr>
            <a:xfrm flipH="1">
              <a:off x="7197060" y="759400"/>
              <a:ext cx="3628572" cy="5011536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785611" y="3279751"/>
              <a:ext cx="24655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 nm SCH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85611" y="706959"/>
              <a:ext cx="175032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um Au</a:t>
              </a:r>
            </a:p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 </a:t>
              </a:r>
              <a:r>
                <a:rPr lang="en-US" altLang="zh-CN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nmTi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85611" y="2133747"/>
              <a:ext cx="21176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 </a:t>
              </a:r>
              <a:r>
                <a:rPr lang="el-G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 p-</a:t>
              </a:r>
              <a:r>
                <a:rPr lang="en-US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772653" y="4557408"/>
              <a:ext cx="22759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</a:t>
              </a:r>
              <a:r>
                <a:rPr lang="el-G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nm 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n-</a:t>
              </a:r>
              <a:r>
                <a:rPr lang="en-US" altLang="zh-CN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785610" y="4906025"/>
              <a:ext cx="17452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380 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nm Si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Left Brace 49"/>
            <p:cNvSpPr/>
            <p:nvPr/>
          </p:nvSpPr>
          <p:spPr>
            <a:xfrm rot="20882771" flipH="1" flipV="1">
              <a:off x="8599636" y="2868491"/>
              <a:ext cx="114498" cy="1780240"/>
            </a:xfrm>
            <a:prstGeom prst="leftBrace">
              <a:avLst>
                <a:gd name="adj1" fmla="val 10684"/>
                <a:gd name="adj2" fmla="val 4853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 rot="4323697">
              <a:off x="8210057" y="3214779"/>
              <a:ext cx="24121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bi-level taper coupler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67" r="29244"/>
            <a:stretch/>
          </p:blipFill>
          <p:spPr>
            <a:xfrm>
              <a:off x="1566761" y="759400"/>
              <a:ext cx="2976118" cy="5011536"/>
            </a:xfrm>
            <a:prstGeom prst="rect">
              <a:avLst/>
            </a:prstGeom>
          </p:spPr>
        </p:pic>
        <p:sp>
          <p:nvSpPr>
            <p:cNvPr id="16" name="Left Brace 15"/>
            <p:cNvSpPr/>
            <p:nvPr/>
          </p:nvSpPr>
          <p:spPr>
            <a:xfrm>
              <a:off x="4600851" y="871956"/>
              <a:ext cx="202036" cy="624115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4210050" y="2429081"/>
              <a:ext cx="60886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/>
            <p:nvPr/>
          </p:nvCxnSpPr>
          <p:spPr>
            <a:xfrm flipV="1">
              <a:off x="3863340" y="3559701"/>
              <a:ext cx="955576" cy="30740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3878580" y="4470400"/>
              <a:ext cx="94033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4785611" y="4223822"/>
              <a:ext cx="206017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 nm SCH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785611" y="3867101"/>
              <a:ext cx="22781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187 nm MQW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3870960" y="4123400"/>
              <a:ext cx="9479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/>
            <p:nvPr/>
          </p:nvCxnSpPr>
          <p:spPr>
            <a:xfrm>
              <a:off x="4526944" y="4722938"/>
              <a:ext cx="274320" cy="10872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4548923" y="5174211"/>
              <a:ext cx="2760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4785610" y="1580879"/>
              <a:ext cx="256768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 </a:t>
              </a:r>
              <a:r>
                <a:rPr lang="el-GR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 </a:t>
              </a:r>
              <a:r>
                <a:rPr lang="en-US" altLang="zh-CN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p-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InGaAs</a:t>
              </a:r>
              <a:endParaRPr lang="en-US" sz="2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8" name="Elbow Connector 77"/>
            <p:cNvCxnSpPr/>
            <p:nvPr/>
          </p:nvCxnSpPr>
          <p:spPr>
            <a:xfrm>
              <a:off x="4406900" y="1496071"/>
              <a:ext cx="412016" cy="37383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4807509" y="5267795"/>
              <a:ext cx="17452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lang="el-G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 SiO</a:t>
              </a:r>
              <a:r>
                <a:rPr lang="en-US" altLang="zh-CN" sz="28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>
              <a:off x="4542879" y="5579023"/>
              <a:ext cx="2760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236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128"/>
          <p:cNvSpPr txBox="1"/>
          <p:nvPr/>
        </p:nvSpPr>
        <p:spPr>
          <a:xfrm>
            <a:off x="8956987" y="1690688"/>
            <a:ext cx="133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F&gt;0</a:t>
            </a:r>
            <a:endParaRPr lang="en-US" dirty="0"/>
          </a:p>
        </p:txBody>
      </p:sp>
      <p:grpSp>
        <p:nvGrpSpPr>
          <p:cNvPr id="50" name="组合 129"/>
          <p:cNvGrpSpPr/>
          <p:nvPr/>
        </p:nvGrpSpPr>
        <p:grpSpPr>
          <a:xfrm>
            <a:off x="8947732" y="2597639"/>
            <a:ext cx="1351475" cy="385720"/>
            <a:chOff x="5022850" y="3192169"/>
            <a:chExt cx="1351475" cy="385720"/>
          </a:xfrm>
        </p:grpSpPr>
        <p:sp>
          <p:nvSpPr>
            <p:cNvPr id="51" name="任意多边形 130"/>
            <p:cNvSpPr/>
            <p:nvPr/>
          </p:nvSpPr>
          <p:spPr>
            <a:xfrm>
              <a:off x="5022850" y="3192169"/>
              <a:ext cx="711200" cy="385720"/>
            </a:xfrm>
            <a:custGeom>
              <a:avLst/>
              <a:gdLst>
                <a:gd name="connsiteX0" fmla="*/ 0 w 711200"/>
                <a:gd name="connsiteY0" fmla="*/ 382881 h 385720"/>
                <a:gd name="connsiteX1" fmla="*/ 203200 w 711200"/>
                <a:gd name="connsiteY1" fmla="*/ 376531 h 385720"/>
                <a:gd name="connsiteX2" fmla="*/ 323850 w 711200"/>
                <a:gd name="connsiteY2" fmla="*/ 306681 h 385720"/>
                <a:gd name="connsiteX3" fmla="*/ 412750 w 711200"/>
                <a:gd name="connsiteY3" fmla="*/ 192381 h 385720"/>
                <a:gd name="connsiteX4" fmla="*/ 463550 w 711200"/>
                <a:gd name="connsiteY4" fmla="*/ 103481 h 385720"/>
                <a:gd name="connsiteX5" fmla="*/ 539750 w 711200"/>
                <a:gd name="connsiteY5" fmla="*/ 27281 h 385720"/>
                <a:gd name="connsiteX6" fmla="*/ 628650 w 711200"/>
                <a:gd name="connsiteY6" fmla="*/ 1881 h 385720"/>
                <a:gd name="connsiteX7" fmla="*/ 711200 w 711200"/>
                <a:gd name="connsiteY7" fmla="*/ 1881 h 38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1200" h="385720">
                  <a:moveTo>
                    <a:pt x="0" y="382881"/>
                  </a:moveTo>
                  <a:cubicBezTo>
                    <a:pt x="74612" y="386056"/>
                    <a:pt x="149225" y="389231"/>
                    <a:pt x="203200" y="376531"/>
                  </a:cubicBezTo>
                  <a:cubicBezTo>
                    <a:pt x="257175" y="363831"/>
                    <a:pt x="288925" y="337373"/>
                    <a:pt x="323850" y="306681"/>
                  </a:cubicBezTo>
                  <a:cubicBezTo>
                    <a:pt x="358775" y="275989"/>
                    <a:pt x="389467" y="226248"/>
                    <a:pt x="412750" y="192381"/>
                  </a:cubicBezTo>
                  <a:cubicBezTo>
                    <a:pt x="436033" y="158514"/>
                    <a:pt x="442383" y="130998"/>
                    <a:pt x="463550" y="103481"/>
                  </a:cubicBezTo>
                  <a:cubicBezTo>
                    <a:pt x="484717" y="75964"/>
                    <a:pt x="512233" y="44214"/>
                    <a:pt x="539750" y="27281"/>
                  </a:cubicBezTo>
                  <a:cubicBezTo>
                    <a:pt x="567267" y="10348"/>
                    <a:pt x="600075" y="6114"/>
                    <a:pt x="628650" y="1881"/>
                  </a:cubicBezTo>
                  <a:cubicBezTo>
                    <a:pt x="657225" y="-2352"/>
                    <a:pt x="711200" y="1881"/>
                    <a:pt x="711200" y="1881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任意多边形 131"/>
            <p:cNvSpPr/>
            <p:nvPr/>
          </p:nvSpPr>
          <p:spPr>
            <a:xfrm flipH="1">
              <a:off x="5663125" y="3192169"/>
              <a:ext cx="711200" cy="385720"/>
            </a:xfrm>
            <a:custGeom>
              <a:avLst/>
              <a:gdLst>
                <a:gd name="connsiteX0" fmla="*/ 0 w 711200"/>
                <a:gd name="connsiteY0" fmla="*/ 382881 h 385720"/>
                <a:gd name="connsiteX1" fmla="*/ 203200 w 711200"/>
                <a:gd name="connsiteY1" fmla="*/ 376531 h 385720"/>
                <a:gd name="connsiteX2" fmla="*/ 323850 w 711200"/>
                <a:gd name="connsiteY2" fmla="*/ 306681 h 385720"/>
                <a:gd name="connsiteX3" fmla="*/ 412750 w 711200"/>
                <a:gd name="connsiteY3" fmla="*/ 192381 h 385720"/>
                <a:gd name="connsiteX4" fmla="*/ 463550 w 711200"/>
                <a:gd name="connsiteY4" fmla="*/ 103481 h 385720"/>
                <a:gd name="connsiteX5" fmla="*/ 539750 w 711200"/>
                <a:gd name="connsiteY5" fmla="*/ 27281 h 385720"/>
                <a:gd name="connsiteX6" fmla="*/ 628650 w 711200"/>
                <a:gd name="connsiteY6" fmla="*/ 1881 h 385720"/>
                <a:gd name="connsiteX7" fmla="*/ 711200 w 711200"/>
                <a:gd name="connsiteY7" fmla="*/ 1881 h 38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1200" h="385720">
                  <a:moveTo>
                    <a:pt x="0" y="382881"/>
                  </a:moveTo>
                  <a:cubicBezTo>
                    <a:pt x="74612" y="386056"/>
                    <a:pt x="149225" y="389231"/>
                    <a:pt x="203200" y="376531"/>
                  </a:cubicBezTo>
                  <a:cubicBezTo>
                    <a:pt x="257175" y="363831"/>
                    <a:pt x="288925" y="337373"/>
                    <a:pt x="323850" y="306681"/>
                  </a:cubicBezTo>
                  <a:cubicBezTo>
                    <a:pt x="358775" y="275989"/>
                    <a:pt x="389467" y="226248"/>
                    <a:pt x="412750" y="192381"/>
                  </a:cubicBezTo>
                  <a:cubicBezTo>
                    <a:pt x="436033" y="158514"/>
                    <a:pt x="442383" y="130998"/>
                    <a:pt x="463550" y="103481"/>
                  </a:cubicBezTo>
                  <a:cubicBezTo>
                    <a:pt x="484717" y="75964"/>
                    <a:pt x="512233" y="44214"/>
                    <a:pt x="539750" y="27281"/>
                  </a:cubicBezTo>
                  <a:cubicBezTo>
                    <a:pt x="567267" y="10348"/>
                    <a:pt x="600075" y="6114"/>
                    <a:pt x="628650" y="1881"/>
                  </a:cubicBezTo>
                  <a:cubicBezTo>
                    <a:pt x="657225" y="-2352"/>
                    <a:pt x="711200" y="1881"/>
                    <a:pt x="711200" y="1881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组合 134"/>
          <p:cNvGrpSpPr/>
          <p:nvPr/>
        </p:nvGrpSpPr>
        <p:grpSpPr>
          <a:xfrm rot="10800000">
            <a:off x="8892636" y="4202992"/>
            <a:ext cx="1351475" cy="272554"/>
            <a:chOff x="5022850" y="3192169"/>
            <a:chExt cx="1351475" cy="385720"/>
          </a:xfrm>
        </p:grpSpPr>
        <p:sp>
          <p:nvSpPr>
            <p:cNvPr id="56" name="任意多边形 135"/>
            <p:cNvSpPr/>
            <p:nvPr/>
          </p:nvSpPr>
          <p:spPr>
            <a:xfrm>
              <a:off x="5022850" y="3192169"/>
              <a:ext cx="711200" cy="385720"/>
            </a:xfrm>
            <a:custGeom>
              <a:avLst/>
              <a:gdLst>
                <a:gd name="connsiteX0" fmla="*/ 0 w 711200"/>
                <a:gd name="connsiteY0" fmla="*/ 382881 h 385720"/>
                <a:gd name="connsiteX1" fmla="*/ 203200 w 711200"/>
                <a:gd name="connsiteY1" fmla="*/ 376531 h 385720"/>
                <a:gd name="connsiteX2" fmla="*/ 323850 w 711200"/>
                <a:gd name="connsiteY2" fmla="*/ 306681 h 385720"/>
                <a:gd name="connsiteX3" fmla="*/ 412750 w 711200"/>
                <a:gd name="connsiteY3" fmla="*/ 192381 h 385720"/>
                <a:gd name="connsiteX4" fmla="*/ 463550 w 711200"/>
                <a:gd name="connsiteY4" fmla="*/ 103481 h 385720"/>
                <a:gd name="connsiteX5" fmla="*/ 539750 w 711200"/>
                <a:gd name="connsiteY5" fmla="*/ 27281 h 385720"/>
                <a:gd name="connsiteX6" fmla="*/ 628650 w 711200"/>
                <a:gd name="connsiteY6" fmla="*/ 1881 h 385720"/>
                <a:gd name="connsiteX7" fmla="*/ 711200 w 711200"/>
                <a:gd name="connsiteY7" fmla="*/ 1881 h 38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1200" h="385720">
                  <a:moveTo>
                    <a:pt x="0" y="382881"/>
                  </a:moveTo>
                  <a:cubicBezTo>
                    <a:pt x="74612" y="386056"/>
                    <a:pt x="149225" y="389231"/>
                    <a:pt x="203200" y="376531"/>
                  </a:cubicBezTo>
                  <a:cubicBezTo>
                    <a:pt x="257175" y="363831"/>
                    <a:pt x="288925" y="337373"/>
                    <a:pt x="323850" y="306681"/>
                  </a:cubicBezTo>
                  <a:cubicBezTo>
                    <a:pt x="358775" y="275989"/>
                    <a:pt x="389467" y="226248"/>
                    <a:pt x="412750" y="192381"/>
                  </a:cubicBezTo>
                  <a:cubicBezTo>
                    <a:pt x="436033" y="158514"/>
                    <a:pt x="442383" y="130998"/>
                    <a:pt x="463550" y="103481"/>
                  </a:cubicBezTo>
                  <a:cubicBezTo>
                    <a:pt x="484717" y="75964"/>
                    <a:pt x="512233" y="44214"/>
                    <a:pt x="539750" y="27281"/>
                  </a:cubicBezTo>
                  <a:cubicBezTo>
                    <a:pt x="567267" y="10348"/>
                    <a:pt x="600075" y="6114"/>
                    <a:pt x="628650" y="1881"/>
                  </a:cubicBezTo>
                  <a:cubicBezTo>
                    <a:pt x="657225" y="-2352"/>
                    <a:pt x="711200" y="1881"/>
                    <a:pt x="711200" y="1881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任意多边形 136"/>
            <p:cNvSpPr/>
            <p:nvPr/>
          </p:nvSpPr>
          <p:spPr>
            <a:xfrm flipH="1">
              <a:off x="5663125" y="3192169"/>
              <a:ext cx="711200" cy="385720"/>
            </a:xfrm>
            <a:custGeom>
              <a:avLst/>
              <a:gdLst>
                <a:gd name="connsiteX0" fmla="*/ 0 w 711200"/>
                <a:gd name="connsiteY0" fmla="*/ 382881 h 385720"/>
                <a:gd name="connsiteX1" fmla="*/ 203200 w 711200"/>
                <a:gd name="connsiteY1" fmla="*/ 376531 h 385720"/>
                <a:gd name="connsiteX2" fmla="*/ 323850 w 711200"/>
                <a:gd name="connsiteY2" fmla="*/ 306681 h 385720"/>
                <a:gd name="connsiteX3" fmla="*/ 412750 w 711200"/>
                <a:gd name="connsiteY3" fmla="*/ 192381 h 385720"/>
                <a:gd name="connsiteX4" fmla="*/ 463550 w 711200"/>
                <a:gd name="connsiteY4" fmla="*/ 103481 h 385720"/>
                <a:gd name="connsiteX5" fmla="*/ 539750 w 711200"/>
                <a:gd name="connsiteY5" fmla="*/ 27281 h 385720"/>
                <a:gd name="connsiteX6" fmla="*/ 628650 w 711200"/>
                <a:gd name="connsiteY6" fmla="*/ 1881 h 385720"/>
                <a:gd name="connsiteX7" fmla="*/ 711200 w 711200"/>
                <a:gd name="connsiteY7" fmla="*/ 1881 h 38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1200" h="385720">
                  <a:moveTo>
                    <a:pt x="0" y="382881"/>
                  </a:moveTo>
                  <a:cubicBezTo>
                    <a:pt x="74612" y="386056"/>
                    <a:pt x="149225" y="389231"/>
                    <a:pt x="203200" y="376531"/>
                  </a:cubicBezTo>
                  <a:cubicBezTo>
                    <a:pt x="257175" y="363831"/>
                    <a:pt x="288925" y="337373"/>
                    <a:pt x="323850" y="306681"/>
                  </a:cubicBezTo>
                  <a:cubicBezTo>
                    <a:pt x="358775" y="275989"/>
                    <a:pt x="389467" y="226248"/>
                    <a:pt x="412750" y="192381"/>
                  </a:cubicBezTo>
                  <a:cubicBezTo>
                    <a:pt x="436033" y="158514"/>
                    <a:pt x="442383" y="130998"/>
                    <a:pt x="463550" y="103481"/>
                  </a:cubicBezTo>
                  <a:cubicBezTo>
                    <a:pt x="484717" y="75964"/>
                    <a:pt x="512233" y="44214"/>
                    <a:pt x="539750" y="27281"/>
                  </a:cubicBezTo>
                  <a:cubicBezTo>
                    <a:pt x="567267" y="10348"/>
                    <a:pt x="600075" y="6114"/>
                    <a:pt x="628650" y="1881"/>
                  </a:cubicBezTo>
                  <a:cubicBezTo>
                    <a:pt x="657225" y="-2352"/>
                    <a:pt x="711200" y="1881"/>
                    <a:pt x="711200" y="1881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 flipH="1">
            <a:off x="1376818" y="1690688"/>
            <a:ext cx="2977698" cy="3219596"/>
            <a:chOff x="511703" y="1690688"/>
            <a:chExt cx="2977698" cy="3219596"/>
          </a:xfrm>
        </p:grpSpPr>
        <p:sp>
          <p:nvSpPr>
            <p:cNvPr id="19" name="文本框 53"/>
            <p:cNvSpPr txBox="1"/>
            <p:nvPr/>
          </p:nvSpPr>
          <p:spPr>
            <a:xfrm>
              <a:off x="1726305" y="1690688"/>
              <a:ext cx="1332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F</a:t>
              </a:r>
              <a:r>
                <a:rPr lang="en-US" dirty="0" smtClean="0"/>
                <a:t>&lt;0</a:t>
              </a:r>
              <a:endParaRPr lang="en-US" dirty="0"/>
            </a:p>
          </p:txBody>
        </p:sp>
        <p:sp>
          <p:nvSpPr>
            <p:cNvPr id="28" name="文本框 60"/>
            <p:cNvSpPr txBox="1"/>
            <p:nvPr/>
          </p:nvSpPr>
          <p:spPr>
            <a:xfrm>
              <a:off x="640812" y="3011392"/>
              <a:ext cx="540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E</a:t>
              </a:r>
              <a:r>
                <a:rPr lang="en-US" altLang="zh-CN" baseline="-25000" dirty="0" smtClean="0"/>
                <a:t>e1</a:t>
              </a:r>
              <a:endParaRPr lang="en-US" baseline="-25000" dirty="0"/>
            </a:p>
          </p:txBody>
        </p:sp>
        <p:sp>
          <p:nvSpPr>
            <p:cNvPr id="29" name="文本框 61"/>
            <p:cNvSpPr txBox="1"/>
            <p:nvPr/>
          </p:nvSpPr>
          <p:spPr>
            <a:xfrm>
              <a:off x="511703" y="3944537"/>
              <a:ext cx="680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E</a:t>
              </a:r>
              <a:r>
                <a:rPr lang="en-US" altLang="zh-CN" baseline="-25000" dirty="0" smtClean="0"/>
                <a:t>hh1</a:t>
              </a:r>
              <a:endParaRPr lang="en-US" baseline="-25000" dirty="0"/>
            </a:p>
          </p:txBody>
        </p:sp>
        <p:cxnSp>
          <p:nvCxnSpPr>
            <p:cNvPr id="31" name="直接连接符 63"/>
            <p:cNvCxnSpPr/>
            <p:nvPr/>
          </p:nvCxnSpPr>
          <p:spPr>
            <a:xfrm>
              <a:off x="1181725" y="3653263"/>
              <a:ext cx="1988600" cy="0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64"/>
            <p:cNvSpPr txBox="1"/>
            <p:nvPr/>
          </p:nvSpPr>
          <p:spPr>
            <a:xfrm>
              <a:off x="644369" y="3462474"/>
              <a:ext cx="540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E</a:t>
              </a:r>
              <a:r>
                <a:rPr lang="en-US" altLang="zh-CN" baseline="-25000" dirty="0" smtClean="0"/>
                <a:t>F</a:t>
              </a:r>
              <a:endParaRPr lang="en-US" baseline="-25000" dirty="0"/>
            </a:p>
          </p:txBody>
        </p:sp>
        <p:grpSp>
          <p:nvGrpSpPr>
            <p:cNvPr id="41" name="组合 83"/>
            <p:cNvGrpSpPr/>
            <p:nvPr/>
          </p:nvGrpSpPr>
          <p:grpSpPr>
            <a:xfrm>
              <a:off x="1812987" y="2859308"/>
              <a:ext cx="1313330" cy="385720"/>
              <a:chOff x="5022850" y="3192169"/>
              <a:chExt cx="1351474" cy="385720"/>
            </a:xfrm>
          </p:grpSpPr>
          <p:sp>
            <p:nvSpPr>
              <p:cNvPr id="42" name="任意多边形 84"/>
              <p:cNvSpPr/>
              <p:nvPr/>
            </p:nvSpPr>
            <p:spPr>
              <a:xfrm>
                <a:off x="5022850" y="3192169"/>
                <a:ext cx="946246" cy="385720"/>
              </a:xfrm>
              <a:custGeom>
                <a:avLst/>
                <a:gdLst>
                  <a:gd name="connsiteX0" fmla="*/ 0 w 711200"/>
                  <a:gd name="connsiteY0" fmla="*/ 382881 h 385720"/>
                  <a:gd name="connsiteX1" fmla="*/ 203200 w 711200"/>
                  <a:gd name="connsiteY1" fmla="*/ 376531 h 385720"/>
                  <a:gd name="connsiteX2" fmla="*/ 323850 w 711200"/>
                  <a:gd name="connsiteY2" fmla="*/ 306681 h 385720"/>
                  <a:gd name="connsiteX3" fmla="*/ 412750 w 711200"/>
                  <a:gd name="connsiteY3" fmla="*/ 192381 h 385720"/>
                  <a:gd name="connsiteX4" fmla="*/ 463550 w 711200"/>
                  <a:gd name="connsiteY4" fmla="*/ 103481 h 385720"/>
                  <a:gd name="connsiteX5" fmla="*/ 539750 w 711200"/>
                  <a:gd name="connsiteY5" fmla="*/ 27281 h 385720"/>
                  <a:gd name="connsiteX6" fmla="*/ 628650 w 711200"/>
                  <a:gd name="connsiteY6" fmla="*/ 1881 h 385720"/>
                  <a:gd name="connsiteX7" fmla="*/ 711200 w 711200"/>
                  <a:gd name="connsiteY7" fmla="*/ 1881 h 38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1200" h="385720">
                    <a:moveTo>
                      <a:pt x="0" y="382881"/>
                    </a:moveTo>
                    <a:cubicBezTo>
                      <a:pt x="74612" y="386056"/>
                      <a:pt x="149225" y="389231"/>
                      <a:pt x="203200" y="376531"/>
                    </a:cubicBezTo>
                    <a:cubicBezTo>
                      <a:pt x="257175" y="363831"/>
                      <a:pt x="288925" y="337373"/>
                      <a:pt x="323850" y="306681"/>
                    </a:cubicBezTo>
                    <a:cubicBezTo>
                      <a:pt x="358775" y="275989"/>
                      <a:pt x="389467" y="226248"/>
                      <a:pt x="412750" y="192381"/>
                    </a:cubicBezTo>
                    <a:cubicBezTo>
                      <a:pt x="436033" y="158514"/>
                      <a:pt x="442383" y="130998"/>
                      <a:pt x="463550" y="103481"/>
                    </a:cubicBezTo>
                    <a:cubicBezTo>
                      <a:pt x="484717" y="75964"/>
                      <a:pt x="512233" y="44214"/>
                      <a:pt x="539750" y="27281"/>
                    </a:cubicBezTo>
                    <a:cubicBezTo>
                      <a:pt x="567267" y="10348"/>
                      <a:pt x="600075" y="6114"/>
                      <a:pt x="628650" y="1881"/>
                    </a:cubicBezTo>
                    <a:cubicBezTo>
                      <a:pt x="657225" y="-2352"/>
                      <a:pt x="711200" y="1881"/>
                      <a:pt x="711200" y="188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任意多边形 85"/>
              <p:cNvSpPr/>
              <p:nvPr/>
            </p:nvSpPr>
            <p:spPr>
              <a:xfrm flipH="1">
                <a:off x="5964109" y="3192169"/>
                <a:ext cx="410215" cy="385720"/>
              </a:xfrm>
              <a:custGeom>
                <a:avLst/>
                <a:gdLst>
                  <a:gd name="connsiteX0" fmla="*/ 0 w 711200"/>
                  <a:gd name="connsiteY0" fmla="*/ 382881 h 385720"/>
                  <a:gd name="connsiteX1" fmla="*/ 203200 w 711200"/>
                  <a:gd name="connsiteY1" fmla="*/ 376531 h 385720"/>
                  <a:gd name="connsiteX2" fmla="*/ 323850 w 711200"/>
                  <a:gd name="connsiteY2" fmla="*/ 306681 h 385720"/>
                  <a:gd name="connsiteX3" fmla="*/ 412750 w 711200"/>
                  <a:gd name="connsiteY3" fmla="*/ 192381 h 385720"/>
                  <a:gd name="connsiteX4" fmla="*/ 463550 w 711200"/>
                  <a:gd name="connsiteY4" fmla="*/ 103481 h 385720"/>
                  <a:gd name="connsiteX5" fmla="*/ 539750 w 711200"/>
                  <a:gd name="connsiteY5" fmla="*/ 27281 h 385720"/>
                  <a:gd name="connsiteX6" fmla="*/ 628650 w 711200"/>
                  <a:gd name="connsiteY6" fmla="*/ 1881 h 385720"/>
                  <a:gd name="connsiteX7" fmla="*/ 711200 w 711200"/>
                  <a:gd name="connsiteY7" fmla="*/ 1881 h 38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1200" h="385720">
                    <a:moveTo>
                      <a:pt x="0" y="382881"/>
                    </a:moveTo>
                    <a:cubicBezTo>
                      <a:pt x="74612" y="386056"/>
                      <a:pt x="149225" y="389231"/>
                      <a:pt x="203200" y="376531"/>
                    </a:cubicBezTo>
                    <a:cubicBezTo>
                      <a:pt x="257175" y="363831"/>
                      <a:pt x="288925" y="337373"/>
                      <a:pt x="323850" y="306681"/>
                    </a:cubicBezTo>
                    <a:cubicBezTo>
                      <a:pt x="358775" y="275989"/>
                      <a:pt x="389467" y="226248"/>
                      <a:pt x="412750" y="192381"/>
                    </a:cubicBezTo>
                    <a:cubicBezTo>
                      <a:pt x="436033" y="158514"/>
                      <a:pt x="442383" y="130998"/>
                      <a:pt x="463550" y="103481"/>
                    </a:cubicBezTo>
                    <a:cubicBezTo>
                      <a:pt x="484717" y="75964"/>
                      <a:pt x="512233" y="44214"/>
                      <a:pt x="539750" y="27281"/>
                    </a:cubicBezTo>
                    <a:cubicBezTo>
                      <a:pt x="567267" y="10348"/>
                      <a:pt x="600075" y="6114"/>
                      <a:pt x="628650" y="1881"/>
                    </a:cubicBezTo>
                    <a:cubicBezTo>
                      <a:pt x="657225" y="-2352"/>
                      <a:pt x="711200" y="1881"/>
                      <a:pt x="711200" y="188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组合 87"/>
            <p:cNvGrpSpPr/>
            <p:nvPr/>
          </p:nvGrpSpPr>
          <p:grpSpPr>
            <a:xfrm rot="10800000">
              <a:off x="1211117" y="4125971"/>
              <a:ext cx="1285630" cy="343051"/>
              <a:chOff x="5088695" y="3092410"/>
              <a:chExt cx="1285630" cy="485488"/>
            </a:xfrm>
          </p:grpSpPr>
          <p:sp>
            <p:nvSpPr>
              <p:cNvPr id="46" name="任意多边形 88"/>
              <p:cNvSpPr/>
              <p:nvPr/>
            </p:nvSpPr>
            <p:spPr>
              <a:xfrm>
                <a:off x="5088695" y="3092410"/>
                <a:ext cx="805784" cy="477917"/>
              </a:xfrm>
              <a:custGeom>
                <a:avLst/>
                <a:gdLst>
                  <a:gd name="connsiteX0" fmla="*/ 0 w 711200"/>
                  <a:gd name="connsiteY0" fmla="*/ 382881 h 385720"/>
                  <a:gd name="connsiteX1" fmla="*/ 203200 w 711200"/>
                  <a:gd name="connsiteY1" fmla="*/ 376531 h 385720"/>
                  <a:gd name="connsiteX2" fmla="*/ 323850 w 711200"/>
                  <a:gd name="connsiteY2" fmla="*/ 306681 h 385720"/>
                  <a:gd name="connsiteX3" fmla="*/ 412750 w 711200"/>
                  <a:gd name="connsiteY3" fmla="*/ 192381 h 385720"/>
                  <a:gd name="connsiteX4" fmla="*/ 463550 w 711200"/>
                  <a:gd name="connsiteY4" fmla="*/ 103481 h 385720"/>
                  <a:gd name="connsiteX5" fmla="*/ 539750 w 711200"/>
                  <a:gd name="connsiteY5" fmla="*/ 27281 h 385720"/>
                  <a:gd name="connsiteX6" fmla="*/ 628650 w 711200"/>
                  <a:gd name="connsiteY6" fmla="*/ 1881 h 385720"/>
                  <a:gd name="connsiteX7" fmla="*/ 711200 w 711200"/>
                  <a:gd name="connsiteY7" fmla="*/ 1881 h 38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1200" h="385720">
                    <a:moveTo>
                      <a:pt x="0" y="382881"/>
                    </a:moveTo>
                    <a:cubicBezTo>
                      <a:pt x="74612" y="386056"/>
                      <a:pt x="149225" y="389231"/>
                      <a:pt x="203200" y="376531"/>
                    </a:cubicBezTo>
                    <a:cubicBezTo>
                      <a:pt x="257175" y="363831"/>
                      <a:pt x="288925" y="337373"/>
                      <a:pt x="323850" y="306681"/>
                    </a:cubicBezTo>
                    <a:cubicBezTo>
                      <a:pt x="358775" y="275989"/>
                      <a:pt x="389467" y="226248"/>
                      <a:pt x="412750" y="192381"/>
                    </a:cubicBezTo>
                    <a:cubicBezTo>
                      <a:pt x="436033" y="158514"/>
                      <a:pt x="442383" y="130998"/>
                      <a:pt x="463550" y="103481"/>
                    </a:cubicBezTo>
                    <a:cubicBezTo>
                      <a:pt x="484717" y="75964"/>
                      <a:pt x="512233" y="44214"/>
                      <a:pt x="539750" y="27281"/>
                    </a:cubicBezTo>
                    <a:cubicBezTo>
                      <a:pt x="567267" y="10348"/>
                      <a:pt x="600075" y="6114"/>
                      <a:pt x="628650" y="1881"/>
                    </a:cubicBezTo>
                    <a:cubicBezTo>
                      <a:pt x="657225" y="-2352"/>
                      <a:pt x="711200" y="1881"/>
                      <a:pt x="711200" y="188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任意多边形 89"/>
              <p:cNvSpPr/>
              <p:nvPr/>
            </p:nvSpPr>
            <p:spPr>
              <a:xfrm flipH="1">
                <a:off x="5859137" y="3092419"/>
                <a:ext cx="515188" cy="485479"/>
              </a:xfrm>
              <a:custGeom>
                <a:avLst/>
                <a:gdLst>
                  <a:gd name="connsiteX0" fmla="*/ 0 w 711200"/>
                  <a:gd name="connsiteY0" fmla="*/ 382881 h 385720"/>
                  <a:gd name="connsiteX1" fmla="*/ 203200 w 711200"/>
                  <a:gd name="connsiteY1" fmla="*/ 376531 h 385720"/>
                  <a:gd name="connsiteX2" fmla="*/ 323850 w 711200"/>
                  <a:gd name="connsiteY2" fmla="*/ 306681 h 385720"/>
                  <a:gd name="connsiteX3" fmla="*/ 412750 w 711200"/>
                  <a:gd name="connsiteY3" fmla="*/ 192381 h 385720"/>
                  <a:gd name="connsiteX4" fmla="*/ 463550 w 711200"/>
                  <a:gd name="connsiteY4" fmla="*/ 103481 h 385720"/>
                  <a:gd name="connsiteX5" fmla="*/ 539750 w 711200"/>
                  <a:gd name="connsiteY5" fmla="*/ 27281 h 385720"/>
                  <a:gd name="connsiteX6" fmla="*/ 628650 w 711200"/>
                  <a:gd name="connsiteY6" fmla="*/ 1881 h 385720"/>
                  <a:gd name="connsiteX7" fmla="*/ 711200 w 711200"/>
                  <a:gd name="connsiteY7" fmla="*/ 1881 h 38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1200" h="385720">
                    <a:moveTo>
                      <a:pt x="0" y="382881"/>
                    </a:moveTo>
                    <a:cubicBezTo>
                      <a:pt x="74612" y="386056"/>
                      <a:pt x="149225" y="389231"/>
                      <a:pt x="203200" y="376531"/>
                    </a:cubicBezTo>
                    <a:cubicBezTo>
                      <a:pt x="257175" y="363831"/>
                      <a:pt x="288925" y="337373"/>
                      <a:pt x="323850" y="306681"/>
                    </a:cubicBezTo>
                    <a:cubicBezTo>
                      <a:pt x="358775" y="275989"/>
                      <a:pt x="389467" y="226248"/>
                      <a:pt x="412750" y="192381"/>
                    </a:cubicBezTo>
                    <a:cubicBezTo>
                      <a:pt x="436033" y="158514"/>
                      <a:pt x="442383" y="130998"/>
                      <a:pt x="463550" y="103481"/>
                    </a:cubicBezTo>
                    <a:cubicBezTo>
                      <a:pt x="484717" y="75964"/>
                      <a:pt x="512233" y="44214"/>
                      <a:pt x="539750" y="27281"/>
                    </a:cubicBezTo>
                    <a:cubicBezTo>
                      <a:pt x="567267" y="10348"/>
                      <a:pt x="600075" y="6114"/>
                      <a:pt x="628650" y="1881"/>
                    </a:cubicBezTo>
                    <a:cubicBezTo>
                      <a:pt x="657225" y="-2352"/>
                      <a:pt x="711200" y="1881"/>
                      <a:pt x="711200" y="188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1" name="Group 220"/>
            <p:cNvGrpSpPr/>
            <p:nvPr/>
          </p:nvGrpSpPr>
          <p:grpSpPr>
            <a:xfrm>
              <a:off x="986082" y="2447568"/>
              <a:ext cx="2503319" cy="2462716"/>
              <a:chOff x="986082" y="2447568"/>
              <a:chExt cx="2503319" cy="2462716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>
                <a:off x="1657350" y="3898900"/>
                <a:ext cx="1140084" cy="161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 flipH="1" flipV="1">
                <a:off x="1211117" y="2447568"/>
                <a:ext cx="463969" cy="703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0" name="Group 219"/>
              <p:cNvGrpSpPr/>
              <p:nvPr/>
            </p:nvGrpSpPr>
            <p:grpSpPr>
              <a:xfrm>
                <a:off x="986082" y="2517930"/>
                <a:ext cx="2503319" cy="2392354"/>
                <a:chOff x="986082" y="2517930"/>
                <a:chExt cx="2503319" cy="2392354"/>
              </a:xfrm>
            </p:grpSpPr>
            <p:cxnSp>
              <p:nvCxnSpPr>
                <p:cNvPr id="26" name="直接连接符 58"/>
                <p:cNvCxnSpPr/>
                <p:nvPr/>
              </p:nvCxnSpPr>
              <p:spPr>
                <a:xfrm>
                  <a:off x="1167109" y="3249642"/>
                  <a:ext cx="195920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59"/>
                <p:cNvCxnSpPr>
                  <a:stCxn id="47" idx="0"/>
                </p:cNvCxnSpPr>
                <p:nvPr/>
              </p:nvCxnSpPr>
              <p:spPr>
                <a:xfrm>
                  <a:off x="1211117" y="4128496"/>
                  <a:ext cx="1988600" cy="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657924" y="3892550"/>
                  <a:ext cx="0" cy="7937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>
                  <a:off x="986082" y="4594225"/>
                  <a:ext cx="671268" cy="920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2799860" y="4060825"/>
                  <a:ext cx="0" cy="7905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2797434" y="4851400"/>
                  <a:ext cx="472816" cy="588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flipV="1">
                  <a:off x="1670601" y="2517930"/>
                  <a:ext cx="0" cy="77256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flipV="1">
                  <a:off x="2809339" y="2669023"/>
                  <a:ext cx="0" cy="7801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flipH="1" flipV="1">
                  <a:off x="2809339" y="2669023"/>
                  <a:ext cx="680062" cy="10032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1675086" y="3287922"/>
                  <a:ext cx="1134253" cy="15885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33" name="Straight Arrow Connector 232"/>
            <p:cNvCxnSpPr/>
            <p:nvPr/>
          </p:nvCxnSpPr>
          <p:spPr>
            <a:xfrm>
              <a:off x="2242212" y="3378438"/>
              <a:ext cx="0" cy="6014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2205417" y="3564732"/>
              <a:ext cx="445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E</a:t>
              </a:r>
              <a:r>
                <a:rPr lang="en-US" altLang="zh-CN" baseline="-25000" dirty="0" err="1" smtClean="0"/>
                <a:t>g</a:t>
              </a:r>
              <a:endParaRPr lang="en-US" baseline="-25000" dirty="0"/>
            </a:p>
          </p:txBody>
        </p:sp>
      </p:grpSp>
      <p:sp>
        <p:nvSpPr>
          <p:cNvPr id="245" name="Rectangle 244"/>
          <p:cNvSpPr/>
          <p:nvPr/>
        </p:nvSpPr>
        <p:spPr>
          <a:xfrm>
            <a:off x="9065417" y="3013671"/>
            <a:ext cx="1116808" cy="314566"/>
          </a:xfrm>
          <a:prstGeom prst="rect">
            <a:avLst/>
          </a:prstGeom>
          <a:pattFill prst="lgConfetti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组合 114"/>
          <p:cNvGrpSpPr/>
          <p:nvPr/>
        </p:nvGrpSpPr>
        <p:grpSpPr>
          <a:xfrm>
            <a:off x="8477250" y="2567258"/>
            <a:ext cx="2672989" cy="2187263"/>
            <a:chOff x="4572000" y="2975020"/>
            <a:chExt cx="2672989" cy="2187263"/>
          </a:xfrm>
        </p:grpSpPr>
        <p:grpSp>
          <p:nvGrpSpPr>
            <p:cNvPr id="173" name="组合 115"/>
            <p:cNvGrpSpPr/>
            <p:nvPr/>
          </p:nvGrpSpPr>
          <p:grpSpPr>
            <a:xfrm>
              <a:off x="4572000" y="2975020"/>
              <a:ext cx="2292440" cy="772733"/>
              <a:chOff x="1403797" y="2099256"/>
              <a:chExt cx="2292440" cy="772733"/>
            </a:xfrm>
          </p:grpSpPr>
          <p:cxnSp>
            <p:nvCxnSpPr>
              <p:cNvPr id="184" name="肘形连接符 126"/>
              <p:cNvCxnSpPr/>
              <p:nvPr/>
            </p:nvCxnSpPr>
            <p:spPr>
              <a:xfrm>
                <a:off x="1403797" y="2099256"/>
                <a:ext cx="1146220" cy="772733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肘形连接符 127"/>
              <p:cNvCxnSpPr/>
              <p:nvPr/>
            </p:nvCxnSpPr>
            <p:spPr>
              <a:xfrm flipH="1">
                <a:off x="2550017" y="2099256"/>
                <a:ext cx="1146220" cy="772733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组合 116"/>
            <p:cNvGrpSpPr/>
            <p:nvPr/>
          </p:nvGrpSpPr>
          <p:grpSpPr>
            <a:xfrm rot="10800000">
              <a:off x="4572000" y="4389550"/>
              <a:ext cx="2292440" cy="772733"/>
              <a:chOff x="1403797" y="2099256"/>
              <a:chExt cx="2292440" cy="772733"/>
            </a:xfrm>
          </p:grpSpPr>
          <p:cxnSp>
            <p:nvCxnSpPr>
              <p:cNvPr id="182" name="肘形连接符 124"/>
              <p:cNvCxnSpPr/>
              <p:nvPr/>
            </p:nvCxnSpPr>
            <p:spPr>
              <a:xfrm>
                <a:off x="1403797" y="2099256"/>
                <a:ext cx="1146220" cy="772733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肘形连接符 125"/>
              <p:cNvCxnSpPr/>
              <p:nvPr/>
            </p:nvCxnSpPr>
            <p:spPr>
              <a:xfrm flipH="1">
                <a:off x="2550017" y="2099256"/>
                <a:ext cx="1146220" cy="772733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5" name="直接连接符 117"/>
            <p:cNvCxnSpPr/>
            <p:nvPr/>
          </p:nvCxnSpPr>
          <p:spPr>
            <a:xfrm>
              <a:off x="4724400" y="3567448"/>
              <a:ext cx="18307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18"/>
            <p:cNvCxnSpPr/>
            <p:nvPr/>
          </p:nvCxnSpPr>
          <p:spPr>
            <a:xfrm>
              <a:off x="4724400" y="4597578"/>
              <a:ext cx="1880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文本框 119"/>
            <p:cNvSpPr txBox="1"/>
            <p:nvPr/>
          </p:nvSpPr>
          <p:spPr>
            <a:xfrm>
              <a:off x="6541183" y="3385009"/>
              <a:ext cx="540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E</a:t>
              </a:r>
              <a:r>
                <a:rPr lang="en-US" altLang="zh-CN" baseline="-25000" dirty="0" smtClean="0"/>
                <a:t>e1</a:t>
              </a:r>
              <a:endParaRPr lang="en-US" baseline="-25000" dirty="0"/>
            </a:p>
          </p:txBody>
        </p:sp>
        <p:sp>
          <p:nvSpPr>
            <p:cNvPr id="178" name="文本框 120"/>
            <p:cNvSpPr txBox="1"/>
            <p:nvPr/>
          </p:nvSpPr>
          <p:spPr>
            <a:xfrm>
              <a:off x="6555103" y="4385032"/>
              <a:ext cx="689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E</a:t>
              </a:r>
              <a:r>
                <a:rPr lang="en-US" altLang="zh-CN" baseline="-25000" dirty="0" smtClean="0"/>
                <a:t>hh1</a:t>
              </a:r>
              <a:endParaRPr lang="en-US" baseline="-25000" dirty="0"/>
            </a:p>
          </p:txBody>
        </p:sp>
        <p:cxnSp>
          <p:nvCxnSpPr>
            <p:cNvPr id="179" name="直接连接符 122"/>
            <p:cNvCxnSpPr/>
            <p:nvPr/>
          </p:nvCxnSpPr>
          <p:spPr>
            <a:xfrm>
              <a:off x="4724400" y="3394767"/>
              <a:ext cx="1828800" cy="0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文本框 123"/>
            <p:cNvSpPr txBox="1"/>
            <p:nvPr/>
          </p:nvSpPr>
          <p:spPr>
            <a:xfrm>
              <a:off x="6541182" y="3191528"/>
              <a:ext cx="540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E</a:t>
              </a:r>
              <a:r>
                <a:rPr lang="en-US" altLang="zh-CN" baseline="-25000" dirty="0" smtClean="0"/>
                <a:t>F</a:t>
              </a:r>
              <a:endParaRPr lang="en-US" baseline="-25000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4691526" y="1690688"/>
            <a:ext cx="2599675" cy="3063833"/>
            <a:chOff x="4691526" y="1690688"/>
            <a:chExt cx="2599675" cy="3063833"/>
          </a:xfrm>
        </p:grpSpPr>
        <p:grpSp>
          <p:nvGrpSpPr>
            <p:cNvPr id="4" name="组合 54"/>
            <p:cNvGrpSpPr/>
            <p:nvPr/>
          </p:nvGrpSpPr>
          <p:grpSpPr>
            <a:xfrm>
              <a:off x="4691526" y="2567258"/>
              <a:ext cx="2599675" cy="2187263"/>
              <a:chOff x="4501026" y="2975020"/>
              <a:chExt cx="2599675" cy="2187263"/>
            </a:xfrm>
          </p:grpSpPr>
          <p:grpSp>
            <p:nvGrpSpPr>
              <p:cNvPr id="5" name="组合 38"/>
              <p:cNvGrpSpPr/>
              <p:nvPr/>
            </p:nvGrpSpPr>
            <p:grpSpPr>
              <a:xfrm>
                <a:off x="4572000" y="2975020"/>
                <a:ext cx="2292440" cy="772733"/>
                <a:chOff x="1403797" y="2099256"/>
                <a:chExt cx="2292440" cy="772733"/>
              </a:xfrm>
            </p:grpSpPr>
            <p:cxnSp>
              <p:nvCxnSpPr>
                <p:cNvPr id="16" name="肘形连接符 36"/>
                <p:cNvCxnSpPr/>
                <p:nvPr/>
              </p:nvCxnSpPr>
              <p:spPr>
                <a:xfrm>
                  <a:off x="1403797" y="2099256"/>
                  <a:ext cx="1146220" cy="772733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肘形连接符 37"/>
                <p:cNvCxnSpPr/>
                <p:nvPr/>
              </p:nvCxnSpPr>
              <p:spPr>
                <a:xfrm flipH="1">
                  <a:off x="2550017" y="2099256"/>
                  <a:ext cx="1146220" cy="772733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组合 39"/>
              <p:cNvGrpSpPr/>
              <p:nvPr/>
            </p:nvGrpSpPr>
            <p:grpSpPr>
              <a:xfrm rot="10800000">
                <a:off x="4572000" y="4389550"/>
                <a:ext cx="2292440" cy="772733"/>
                <a:chOff x="1403797" y="2099256"/>
                <a:chExt cx="2292440" cy="772733"/>
              </a:xfrm>
            </p:grpSpPr>
            <p:cxnSp>
              <p:nvCxnSpPr>
                <p:cNvPr id="14" name="肘形连接符 40"/>
                <p:cNvCxnSpPr/>
                <p:nvPr/>
              </p:nvCxnSpPr>
              <p:spPr>
                <a:xfrm>
                  <a:off x="1403797" y="2099256"/>
                  <a:ext cx="1146220" cy="772733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肘形连接符 41"/>
                <p:cNvCxnSpPr/>
                <p:nvPr/>
              </p:nvCxnSpPr>
              <p:spPr>
                <a:xfrm flipH="1">
                  <a:off x="2550017" y="2099256"/>
                  <a:ext cx="1146220" cy="772733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直接连接符 43"/>
              <p:cNvCxnSpPr/>
              <p:nvPr/>
            </p:nvCxnSpPr>
            <p:spPr>
              <a:xfrm>
                <a:off x="4889499" y="3567448"/>
                <a:ext cx="16459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44"/>
              <p:cNvCxnSpPr>
                <a:endCxn id="10" idx="1"/>
              </p:cNvCxnSpPr>
              <p:nvPr/>
            </p:nvCxnSpPr>
            <p:spPr>
              <a:xfrm>
                <a:off x="4787900" y="4574216"/>
                <a:ext cx="17330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45"/>
              <p:cNvSpPr txBox="1"/>
              <p:nvPr/>
            </p:nvSpPr>
            <p:spPr>
              <a:xfrm>
                <a:off x="6519879" y="3391611"/>
                <a:ext cx="5409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E</a:t>
                </a:r>
                <a:r>
                  <a:rPr lang="en-US" altLang="zh-CN" baseline="-25000" dirty="0" smtClean="0"/>
                  <a:t>e1</a:t>
                </a:r>
                <a:endParaRPr lang="en-US" baseline="-25000" dirty="0"/>
              </a:p>
            </p:txBody>
          </p:sp>
          <p:sp>
            <p:nvSpPr>
              <p:cNvPr id="10" name="文本框 46"/>
              <p:cNvSpPr txBox="1"/>
              <p:nvPr/>
            </p:nvSpPr>
            <p:spPr>
              <a:xfrm>
                <a:off x="6520910" y="4389550"/>
                <a:ext cx="579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E</a:t>
                </a:r>
                <a:r>
                  <a:rPr lang="en-US" altLang="zh-CN" baseline="-25000" dirty="0" smtClean="0"/>
                  <a:t>hh1</a:t>
                </a:r>
                <a:endParaRPr lang="en-US" baseline="-25000" dirty="0"/>
              </a:p>
            </p:txBody>
          </p:sp>
          <p:cxnSp>
            <p:nvCxnSpPr>
              <p:cNvPr id="12" name="直接连接符 50"/>
              <p:cNvCxnSpPr>
                <a:endCxn id="13" idx="1"/>
              </p:cNvCxnSpPr>
              <p:nvPr/>
            </p:nvCxnSpPr>
            <p:spPr>
              <a:xfrm>
                <a:off x="4501026" y="4061025"/>
                <a:ext cx="2020813" cy="0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51"/>
              <p:cNvSpPr txBox="1"/>
              <p:nvPr/>
            </p:nvSpPr>
            <p:spPr>
              <a:xfrm>
                <a:off x="6521839" y="3876359"/>
                <a:ext cx="5409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E</a:t>
                </a:r>
                <a:r>
                  <a:rPr lang="en-US" altLang="zh-CN" baseline="-25000" dirty="0" smtClean="0"/>
                  <a:t>F</a:t>
                </a:r>
                <a:endParaRPr lang="en-US" baseline="-25000" dirty="0"/>
              </a:p>
            </p:txBody>
          </p:sp>
        </p:grpSp>
        <p:sp>
          <p:nvSpPr>
            <p:cNvPr id="18" name="文本框 52"/>
            <p:cNvSpPr txBox="1"/>
            <p:nvPr/>
          </p:nvSpPr>
          <p:spPr>
            <a:xfrm>
              <a:off x="5242237" y="1690688"/>
              <a:ext cx="1332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F=0</a:t>
              </a:r>
              <a:endParaRPr lang="en-US" dirty="0"/>
            </a:p>
          </p:txBody>
        </p:sp>
        <p:grpSp>
          <p:nvGrpSpPr>
            <p:cNvPr id="33" name="组合 75"/>
            <p:cNvGrpSpPr/>
            <p:nvPr/>
          </p:nvGrpSpPr>
          <p:grpSpPr>
            <a:xfrm>
              <a:off x="5232980" y="2757799"/>
              <a:ext cx="1351475" cy="385720"/>
              <a:chOff x="5022850" y="3192169"/>
              <a:chExt cx="1351475" cy="385720"/>
            </a:xfrm>
          </p:grpSpPr>
          <p:sp>
            <p:nvSpPr>
              <p:cNvPr id="34" name="任意多边形 73"/>
              <p:cNvSpPr/>
              <p:nvPr/>
            </p:nvSpPr>
            <p:spPr>
              <a:xfrm>
                <a:off x="5022850" y="3192169"/>
                <a:ext cx="711200" cy="385720"/>
              </a:xfrm>
              <a:custGeom>
                <a:avLst/>
                <a:gdLst>
                  <a:gd name="connsiteX0" fmla="*/ 0 w 711200"/>
                  <a:gd name="connsiteY0" fmla="*/ 382881 h 385720"/>
                  <a:gd name="connsiteX1" fmla="*/ 203200 w 711200"/>
                  <a:gd name="connsiteY1" fmla="*/ 376531 h 385720"/>
                  <a:gd name="connsiteX2" fmla="*/ 323850 w 711200"/>
                  <a:gd name="connsiteY2" fmla="*/ 306681 h 385720"/>
                  <a:gd name="connsiteX3" fmla="*/ 412750 w 711200"/>
                  <a:gd name="connsiteY3" fmla="*/ 192381 h 385720"/>
                  <a:gd name="connsiteX4" fmla="*/ 463550 w 711200"/>
                  <a:gd name="connsiteY4" fmla="*/ 103481 h 385720"/>
                  <a:gd name="connsiteX5" fmla="*/ 539750 w 711200"/>
                  <a:gd name="connsiteY5" fmla="*/ 27281 h 385720"/>
                  <a:gd name="connsiteX6" fmla="*/ 628650 w 711200"/>
                  <a:gd name="connsiteY6" fmla="*/ 1881 h 385720"/>
                  <a:gd name="connsiteX7" fmla="*/ 711200 w 711200"/>
                  <a:gd name="connsiteY7" fmla="*/ 1881 h 38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1200" h="385720">
                    <a:moveTo>
                      <a:pt x="0" y="382881"/>
                    </a:moveTo>
                    <a:cubicBezTo>
                      <a:pt x="74612" y="386056"/>
                      <a:pt x="149225" y="389231"/>
                      <a:pt x="203200" y="376531"/>
                    </a:cubicBezTo>
                    <a:cubicBezTo>
                      <a:pt x="257175" y="363831"/>
                      <a:pt x="288925" y="337373"/>
                      <a:pt x="323850" y="306681"/>
                    </a:cubicBezTo>
                    <a:cubicBezTo>
                      <a:pt x="358775" y="275989"/>
                      <a:pt x="389467" y="226248"/>
                      <a:pt x="412750" y="192381"/>
                    </a:cubicBezTo>
                    <a:cubicBezTo>
                      <a:pt x="436033" y="158514"/>
                      <a:pt x="442383" y="130998"/>
                      <a:pt x="463550" y="103481"/>
                    </a:cubicBezTo>
                    <a:cubicBezTo>
                      <a:pt x="484717" y="75964"/>
                      <a:pt x="512233" y="44214"/>
                      <a:pt x="539750" y="27281"/>
                    </a:cubicBezTo>
                    <a:cubicBezTo>
                      <a:pt x="567267" y="10348"/>
                      <a:pt x="600075" y="6114"/>
                      <a:pt x="628650" y="1881"/>
                    </a:cubicBezTo>
                    <a:cubicBezTo>
                      <a:pt x="657225" y="-2352"/>
                      <a:pt x="711200" y="1881"/>
                      <a:pt x="711200" y="188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任意多边形 74"/>
              <p:cNvSpPr/>
              <p:nvPr/>
            </p:nvSpPr>
            <p:spPr>
              <a:xfrm flipH="1">
                <a:off x="5663125" y="3192169"/>
                <a:ext cx="711200" cy="385720"/>
              </a:xfrm>
              <a:custGeom>
                <a:avLst/>
                <a:gdLst>
                  <a:gd name="connsiteX0" fmla="*/ 0 w 711200"/>
                  <a:gd name="connsiteY0" fmla="*/ 382881 h 385720"/>
                  <a:gd name="connsiteX1" fmla="*/ 203200 w 711200"/>
                  <a:gd name="connsiteY1" fmla="*/ 376531 h 385720"/>
                  <a:gd name="connsiteX2" fmla="*/ 323850 w 711200"/>
                  <a:gd name="connsiteY2" fmla="*/ 306681 h 385720"/>
                  <a:gd name="connsiteX3" fmla="*/ 412750 w 711200"/>
                  <a:gd name="connsiteY3" fmla="*/ 192381 h 385720"/>
                  <a:gd name="connsiteX4" fmla="*/ 463550 w 711200"/>
                  <a:gd name="connsiteY4" fmla="*/ 103481 h 385720"/>
                  <a:gd name="connsiteX5" fmla="*/ 539750 w 711200"/>
                  <a:gd name="connsiteY5" fmla="*/ 27281 h 385720"/>
                  <a:gd name="connsiteX6" fmla="*/ 628650 w 711200"/>
                  <a:gd name="connsiteY6" fmla="*/ 1881 h 385720"/>
                  <a:gd name="connsiteX7" fmla="*/ 711200 w 711200"/>
                  <a:gd name="connsiteY7" fmla="*/ 1881 h 38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1200" h="385720">
                    <a:moveTo>
                      <a:pt x="0" y="382881"/>
                    </a:moveTo>
                    <a:cubicBezTo>
                      <a:pt x="74612" y="386056"/>
                      <a:pt x="149225" y="389231"/>
                      <a:pt x="203200" y="376531"/>
                    </a:cubicBezTo>
                    <a:cubicBezTo>
                      <a:pt x="257175" y="363831"/>
                      <a:pt x="288925" y="337373"/>
                      <a:pt x="323850" y="306681"/>
                    </a:cubicBezTo>
                    <a:cubicBezTo>
                      <a:pt x="358775" y="275989"/>
                      <a:pt x="389467" y="226248"/>
                      <a:pt x="412750" y="192381"/>
                    </a:cubicBezTo>
                    <a:cubicBezTo>
                      <a:pt x="436033" y="158514"/>
                      <a:pt x="442383" y="130998"/>
                      <a:pt x="463550" y="103481"/>
                    </a:cubicBezTo>
                    <a:cubicBezTo>
                      <a:pt x="484717" y="75964"/>
                      <a:pt x="512233" y="44214"/>
                      <a:pt x="539750" y="27281"/>
                    </a:cubicBezTo>
                    <a:cubicBezTo>
                      <a:pt x="567267" y="10348"/>
                      <a:pt x="600075" y="6114"/>
                      <a:pt x="628650" y="1881"/>
                    </a:cubicBezTo>
                    <a:cubicBezTo>
                      <a:pt x="657225" y="-2352"/>
                      <a:pt x="711200" y="1881"/>
                      <a:pt x="711200" y="188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组合 78"/>
            <p:cNvGrpSpPr/>
            <p:nvPr/>
          </p:nvGrpSpPr>
          <p:grpSpPr>
            <a:xfrm rot="10800000">
              <a:off x="5177886" y="4177592"/>
              <a:ext cx="1351475" cy="272554"/>
              <a:chOff x="5022850" y="3192169"/>
              <a:chExt cx="1351475" cy="385720"/>
            </a:xfrm>
          </p:grpSpPr>
          <p:sp>
            <p:nvSpPr>
              <p:cNvPr id="39" name="任意多边形 79"/>
              <p:cNvSpPr/>
              <p:nvPr/>
            </p:nvSpPr>
            <p:spPr>
              <a:xfrm>
                <a:off x="5022850" y="3192169"/>
                <a:ext cx="711200" cy="385720"/>
              </a:xfrm>
              <a:custGeom>
                <a:avLst/>
                <a:gdLst>
                  <a:gd name="connsiteX0" fmla="*/ 0 w 711200"/>
                  <a:gd name="connsiteY0" fmla="*/ 382881 h 385720"/>
                  <a:gd name="connsiteX1" fmla="*/ 203200 w 711200"/>
                  <a:gd name="connsiteY1" fmla="*/ 376531 h 385720"/>
                  <a:gd name="connsiteX2" fmla="*/ 323850 w 711200"/>
                  <a:gd name="connsiteY2" fmla="*/ 306681 h 385720"/>
                  <a:gd name="connsiteX3" fmla="*/ 412750 w 711200"/>
                  <a:gd name="connsiteY3" fmla="*/ 192381 h 385720"/>
                  <a:gd name="connsiteX4" fmla="*/ 463550 w 711200"/>
                  <a:gd name="connsiteY4" fmla="*/ 103481 h 385720"/>
                  <a:gd name="connsiteX5" fmla="*/ 539750 w 711200"/>
                  <a:gd name="connsiteY5" fmla="*/ 27281 h 385720"/>
                  <a:gd name="connsiteX6" fmla="*/ 628650 w 711200"/>
                  <a:gd name="connsiteY6" fmla="*/ 1881 h 385720"/>
                  <a:gd name="connsiteX7" fmla="*/ 711200 w 711200"/>
                  <a:gd name="connsiteY7" fmla="*/ 1881 h 38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1200" h="385720">
                    <a:moveTo>
                      <a:pt x="0" y="382881"/>
                    </a:moveTo>
                    <a:cubicBezTo>
                      <a:pt x="74612" y="386056"/>
                      <a:pt x="149225" y="389231"/>
                      <a:pt x="203200" y="376531"/>
                    </a:cubicBezTo>
                    <a:cubicBezTo>
                      <a:pt x="257175" y="363831"/>
                      <a:pt x="288925" y="337373"/>
                      <a:pt x="323850" y="306681"/>
                    </a:cubicBezTo>
                    <a:cubicBezTo>
                      <a:pt x="358775" y="275989"/>
                      <a:pt x="389467" y="226248"/>
                      <a:pt x="412750" y="192381"/>
                    </a:cubicBezTo>
                    <a:cubicBezTo>
                      <a:pt x="436033" y="158514"/>
                      <a:pt x="442383" y="130998"/>
                      <a:pt x="463550" y="103481"/>
                    </a:cubicBezTo>
                    <a:cubicBezTo>
                      <a:pt x="484717" y="75964"/>
                      <a:pt x="512233" y="44214"/>
                      <a:pt x="539750" y="27281"/>
                    </a:cubicBezTo>
                    <a:cubicBezTo>
                      <a:pt x="567267" y="10348"/>
                      <a:pt x="600075" y="6114"/>
                      <a:pt x="628650" y="1881"/>
                    </a:cubicBezTo>
                    <a:cubicBezTo>
                      <a:pt x="657225" y="-2352"/>
                      <a:pt x="711200" y="1881"/>
                      <a:pt x="711200" y="188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任意多边形 80"/>
              <p:cNvSpPr/>
              <p:nvPr/>
            </p:nvSpPr>
            <p:spPr>
              <a:xfrm flipH="1">
                <a:off x="5663125" y="3192169"/>
                <a:ext cx="711200" cy="385720"/>
              </a:xfrm>
              <a:custGeom>
                <a:avLst/>
                <a:gdLst>
                  <a:gd name="connsiteX0" fmla="*/ 0 w 711200"/>
                  <a:gd name="connsiteY0" fmla="*/ 382881 h 385720"/>
                  <a:gd name="connsiteX1" fmla="*/ 203200 w 711200"/>
                  <a:gd name="connsiteY1" fmla="*/ 376531 h 385720"/>
                  <a:gd name="connsiteX2" fmla="*/ 323850 w 711200"/>
                  <a:gd name="connsiteY2" fmla="*/ 306681 h 385720"/>
                  <a:gd name="connsiteX3" fmla="*/ 412750 w 711200"/>
                  <a:gd name="connsiteY3" fmla="*/ 192381 h 385720"/>
                  <a:gd name="connsiteX4" fmla="*/ 463550 w 711200"/>
                  <a:gd name="connsiteY4" fmla="*/ 103481 h 385720"/>
                  <a:gd name="connsiteX5" fmla="*/ 539750 w 711200"/>
                  <a:gd name="connsiteY5" fmla="*/ 27281 h 385720"/>
                  <a:gd name="connsiteX6" fmla="*/ 628650 w 711200"/>
                  <a:gd name="connsiteY6" fmla="*/ 1881 h 385720"/>
                  <a:gd name="connsiteX7" fmla="*/ 711200 w 711200"/>
                  <a:gd name="connsiteY7" fmla="*/ 1881 h 38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1200" h="385720">
                    <a:moveTo>
                      <a:pt x="0" y="382881"/>
                    </a:moveTo>
                    <a:cubicBezTo>
                      <a:pt x="74612" y="386056"/>
                      <a:pt x="149225" y="389231"/>
                      <a:pt x="203200" y="376531"/>
                    </a:cubicBezTo>
                    <a:cubicBezTo>
                      <a:pt x="257175" y="363831"/>
                      <a:pt x="288925" y="337373"/>
                      <a:pt x="323850" y="306681"/>
                    </a:cubicBezTo>
                    <a:cubicBezTo>
                      <a:pt x="358775" y="275989"/>
                      <a:pt x="389467" y="226248"/>
                      <a:pt x="412750" y="192381"/>
                    </a:cubicBezTo>
                    <a:cubicBezTo>
                      <a:pt x="436033" y="158514"/>
                      <a:pt x="442383" y="130998"/>
                      <a:pt x="463550" y="103481"/>
                    </a:cubicBezTo>
                    <a:cubicBezTo>
                      <a:pt x="484717" y="75964"/>
                      <a:pt x="512233" y="44214"/>
                      <a:pt x="539750" y="27281"/>
                    </a:cubicBezTo>
                    <a:cubicBezTo>
                      <a:pt x="567267" y="10348"/>
                      <a:pt x="600075" y="6114"/>
                      <a:pt x="628650" y="1881"/>
                    </a:cubicBezTo>
                    <a:cubicBezTo>
                      <a:pt x="657225" y="-2352"/>
                      <a:pt x="711200" y="1881"/>
                      <a:pt x="711200" y="188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5" name="Straight Arrow Connector 234"/>
            <p:cNvCxnSpPr/>
            <p:nvPr/>
          </p:nvCxnSpPr>
          <p:spPr>
            <a:xfrm>
              <a:off x="5874525" y="3364987"/>
              <a:ext cx="0" cy="6014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/>
            <p:cNvSpPr txBox="1"/>
            <p:nvPr/>
          </p:nvSpPr>
          <p:spPr>
            <a:xfrm>
              <a:off x="5837730" y="3551281"/>
              <a:ext cx="445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E</a:t>
              </a:r>
              <a:r>
                <a:rPr lang="en-US" altLang="zh-CN" baseline="-25000" dirty="0" err="1" smtClean="0"/>
                <a:t>g</a:t>
              </a:r>
              <a:endParaRPr lang="en-US" baseline="-25000" dirty="0"/>
            </a:p>
          </p:txBody>
        </p:sp>
      </p:grpSp>
      <p:cxnSp>
        <p:nvCxnSpPr>
          <p:cNvPr id="246" name="Straight Arrow Connector 245"/>
          <p:cNvCxnSpPr/>
          <p:nvPr/>
        </p:nvCxnSpPr>
        <p:spPr>
          <a:xfrm>
            <a:off x="9588007" y="3366953"/>
            <a:ext cx="0" cy="6014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/>
          <p:cNvSpPr txBox="1"/>
          <p:nvPr/>
        </p:nvSpPr>
        <p:spPr>
          <a:xfrm>
            <a:off x="9551212" y="3553247"/>
            <a:ext cx="44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</a:t>
            </a:r>
            <a:r>
              <a:rPr lang="en-US" altLang="zh-CN" baseline="-25000" dirty="0" err="1" smtClean="0"/>
              <a:t>g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53485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63"/>
          <p:cNvGrpSpPr/>
          <p:nvPr/>
        </p:nvGrpSpPr>
        <p:grpSpPr>
          <a:xfrm>
            <a:off x="2333900" y="582228"/>
            <a:ext cx="7822493" cy="5381089"/>
            <a:chOff x="2333900" y="582228"/>
            <a:chExt cx="7822493" cy="5381089"/>
          </a:xfrm>
        </p:grpSpPr>
        <p:pic>
          <p:nvPicPr>
            <p:cNvPr id="163" name="Picture 162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D2D0B9"/>
                </a:clrFrom>
                <a:clrTo>
                  <a:srgbClr val="D2D0B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1" t="-257" r="25193" b="257"/>
            <a:stretch/>
          </p:blipFill>
          <p:spPr>
            <a:xfrm>
              <a:off x="2359577" y="674561"/>
              <a:ext cx="3934969" cy="523933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333900" y="3757005"/>
              <a:ext cx="464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G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82688" y="1802227"/>
              <a:ext cx="464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92288" y="674561"/>
              <a:ext cx="464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G</a:t>
              </a:r>
              <a:endParaRPr lang="en-US" sz="16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7295251">
              <a:off x="2762235" y="3246303"/>
              <a:ext cx="24121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bi-level taper coupler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Left Brace 32"/>
            <p:cNvSpPr/>
            <p:nvPr/>
          </p:nvSpPr>
          <p:spPr>
            <a:xfrm rot="903144">
              <a:off x="4385488" y="2867581"/>
              <a:ext cx="172229" cy="1810209"/>
            </a:xfrm>
            <a:prstGeom prst="leftBrace">
              <a:avLst>
                <a:gd name="adj1" fmla="val 8333"/>
                <a:gd name="adj2" fmla="val 4619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861669" y="723983"/>
              <a:ext cx="2294724" cy="5239334"/>
              <a:chOff x="5982291" y="877761"/>
              <a:chExt cx="2294724" cy="5239334"/>
            </a:xfrm>
          </p:grpSpPr>
          <p:grpSp>
            <p:nvGrpSpPr>
              <p:cNvPr id="17" name="Group 16"/>
              <p:cNvGrpSpPr/>
              <p:nvPr/>
            </p:nvGrpSpPr>
            <p:grpSpPr>
              <a:xfrm flipH="1">
                <a:off x="5982291" y="877761"/>
                <a:ext cx="2294724" cy="5239334"/>
                <a:chOff x="6471422" y="877761"/>
                <a:chExt cx="2294724" cy="5239334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4999117" y="2350066"/>
                  <a:ext cx="5239334" cy="2294724"/>
                </a:xfrm>
                <a:prstGeom prst="rect">
                  <a:avLst/>
                </a:prstGeom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>
                  <a:off x="6647543" y="1857829"/>
                  <a:ext cx="4644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G</a:t>
                  </a:r>
                  <a:endParaRPr lang="en-US" dirty="0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647543" y="3312762"/>
                  <a:ext cx="4644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S</a:t>
                  </a:r>
                  <a:endParaRPr 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647543" y="4771200"/>
                  <a:ext cx="4644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G</a:t>
                  </a:r>
                  <a:endParaRPr lang="en-US" dirty="0"/>
                </a:p>
              </p:txBody>
            </p:sp>
          </p:grpSp>
          <p:cxnSp>
            <p:nvCxnSpPr>
              <p:cNvPr id="40" name="Straight Connector 39"/>
              <p:cNvCxnSpPr/>
              <p:nvPr/>
            </p:nvCxnSpPr>
            <p:spPr>
              <a:xfrm rot="16200000" flipH="1">
                <a:off x="7677330" y="5310222"/>
                <a:ext cx="6531" cy="10789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7206613" y="5446342"/>
                <a:ext cx="9820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50 </a:t>
                </a:r>
                <a:r>
                  <a:rPr lang="el-GR" sz="2000" dirty="0" smtClean="0"/>
                  <a:t>μ</a:t>
                </a:r>
                <a:r>
                  <a:rPr lang="en-US" sz="2000" dirty="0" smtClean="0"/>
                  <a:t>m</a:t>
                </a:r>
                <a:endParaRPr lang="en-US" sz="2000" dirty="0"/>
              </a:p>
            </p:txBody>
          </p:sp>
        </p:grpSp>
        <p:cxnSp>
          <p:nvCxnSpPr>
            <p:cNvPr id="46" name="Elbow Connector 45"/>
            <p:cNvCxnSpPr/>
            <p:nvPr/>
          </p:nvCxnSpPr>
          <p:spPr>
            <a:xfrm flipV="1">
              <a:off x="5261429" y="1802227"/>
              <a:ext cx="1033117" cy="58404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/>
            <p:nvPr/>
          </p:nvCxnSpPr>
          <p:spPr>
            <a:xfrm flipV="1">
              <a:off x="4880261" y="2787426"/>
              <a:ext cx="1398173" cy="38086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endCxn id="75" idx="1"/>
            </p:cNvCxnSpPr>
            <p:nvPr/>
          </p:nvCxnSpPr>
          <p:spPr>
            <a:xfrm flipV="1">
              <a:off x="4716117" y="3488346"/>
              <a:ext cx="1599650" cy="578696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50"/>
            <p:cNvCxnSpPr/>
            <p:nvPr/>
          </p:nvCxnSpPr>
          <p:spPr>
            <a:xfrm flipV="1">
              <a:off x="4740685" y="4300580"/>
              <a:ext cx="1599345" cy="15881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/>
            <p:nvPr/>
          </p:nvCxnSpPr>
          <p:spPr>
            <a:xfrm flipV="1">
              <a:off x="4510281" y="4669099"/>
              <a:ext cx="1829749" cy="16811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/>
            <p:nvPr/>
          </p:nvCxnSpPr>
          <p:spPr>
            <a:xfrm flipV="1">
              <a:off x="4320998" y="5478463"/>
              <a:ext cx="1749191" cy="35700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323553" y="1592008"/>
              <a:ext cx="7894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/>
                <a:t>Ti</a:t>
              </a:r>
              <a:r>
                <a:rPr lang="en-US" sz="2000" dirty="0" smtClean="0"/>
                <a:t>/Au</a:t>
              </a:r>
              <a:endParaRPr lang="en-US" sz="20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274382" y="2386748"/>
              <a:ext cx="12244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</a:t>
              </a:r>
              <a:r>
                <a:rPr lang="en-US" altLang="zh-CN" sz="2000" dirty="0" smtClean="0"/>
                <a:t>-</a:t>
              </a:r>
              <a:r>
                <a:rPr lang="en-US" altLang="zh-CN" sz="2000" dirty="0" err="1" smtClean="0"/>
                <a:t>InGaAs</a:t>
              </a:r>
              <a:endParaRPr lang="en-US" altLang="zh-CN" sz="2000" dirty="0" smtClean="0"/>
            </a:p>
            <a:p>
              <a:r>
                <a:rPr lang="en-US" sz="2000" dirty="0" smtClean="0"/>
                <a:t>p-</a:t>
              </a:r>
              <a:r>
                <a:rPr lang="en-US" sz="2000" dirty="0" err="1" smtClean="0"/>
                <a:t>InP</a:t>
              </a:r>
              <a:endParaRPr lang="en-US" sz="20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323553" y="3022494"/>
              <a:ext cx="9177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SCH</a:t>
              </a:r>
            </a:p>
            <a:p>
              <a:r>
                <a:rPr lang="en-US" sz="2000" dirty="0" smtClean="0"/>
                <a:t>MQW</a:t>
              </a:r>
            </a:p>
            <a:p>
              <a:r>
                <a:rPr lang="en-US" sz="2000" dirty="0" smtClean="0"/>
                <a:t>SCH</a:t>
              </a:r>
              <a:endParaRPr lang="en-US" sz="20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267672" y="4104527"/>
              <a:ext cx="872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n</a:t>
              </a:r>
              <a:r>
                <a:rPr lang="en-US" altLang="zh-CN" sz="2000" dirty="0" smtClean="0"/>
                <a:t>-</a:t>
              </a:r>
              <a:r>
                <a:rPr lang="en-US" sz="2000" dirty="0" err="1" smtClean="0"/>
                <a:t>InP</a:t>
              </a:r>
              <a:endParaRPr lang="en-US" sz="20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323553" y="4496656"/>
              <a:ext cx="4101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Si </a:t>
              </a:r>
              <a:endParaRPr lang="en-US" sz="20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046908" y="5254608"/>
              <a:ext cx="719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SiO2</a:t>
              </a:r>
              <a:endParaRPr lang="en-US" sz="2000" dirty="0"/>
            </a:p>
          </p:txBody>
        </p:sp>
        <p:sp>
          <p:nvSpPr>
            <p:cNvPr id="74" name="Left Brace 73"/>
            <p:cNvSpPr/>
            <p:nvPr/>
          </p:nvSpPr>
          <p:spPr>
            <a:xfrm>
              <a:off x="6294546" y="2550758"/>
              <a:ext cx="45719" cy="47173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Left Brace 74"/>
            <p:cNvSpPr/>
            <p:nvPr/>
          </p:nvSpPr>
          <p:spPr>
            <a:xfrm>
              <a:off x="6315767" y="3168294"/>
              <a:ext cx="53107" cy="64010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ight Brace 92"/>
            <p:cNvSpPr/>
            <p:nvPr/>
          </p:nvSpPr>
          <p:spPr>
            <a:xfrm>
              <a:off x="7310413" y="2550758"/>
              <a:ext cx="133289" cy="42710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/>
            <p:cNvSpPr/>
            <p:nvPr/>
          </p:nvSpPr>
          <p:spPr>
            <a:xfrm flipH="1">
              <a:off x="7064923" y="3168294"/>
              <a:ext cx="53107" cy="64010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Elbow Connector 108"/>
            <p:cNvCxnSpPr>
              <a:endCxn id="65" idx="3"/>
            </p:cNvCxnSpPr>
            <p:nvPr/>
          </p:nvCxnSpPr>
          <p:spPr>
            <a:xfrm rot="10800000">
              <a:off x="7113029" y="1792064"/>
              <a:ext cx="1306033" cy="118580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H="1" flipV="1">
              <a:off x="7609873" y="4457244"/>
              <a:ext cx="893937" cy="21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7609874" y="2764309"/>
              <a:ext cx="0" cy="16950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endCxn id="93" idx="1"/>
            </p:cNvCxnSpPr>
            <p:nvPr/>
          </p:nvCxnSpPr>
          <p:spPr>
            <a:xfrm flipH="1">
              <a:off x="7443702" y="2764309"/>
              <a:ext cx="16617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H="1">
              <a:off x="7279199" y="4711896"/>
              <a:ext cx="12205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7279199" y="3488348"/>
              <a:ext cx="0" cy="12235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H="1">
              <a:off x="7113028" y="3488346"/>
              <a:ext cx="16617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H="1">
              <a:off x="7074448" y="5092896"/>
              <a:ext cx="13446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V="1">
              <a:off x="7074448" y="4307461"/>
              <a:ext cx="0" cy="7854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H="1">
              <a:off x="6908277" y="4305951"/>
              <a:ext cx="16617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>
              <a:off x="6957463" y="5420225"/>
              <a:ext cx="15544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6960430" y="4693510"/>
              <a:ext cx="0" cy="7267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H="1">
              <a:off x="6682330" y="4693509"/>
              <a:ext cx="275133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/>
            <p:cNvSpPr txBox="1"/>
            <p:nvPr/>
          </p:nvSpPr>
          <p:spPr>
            <a:xfrm>
              <a:off x="2335381" y="582228"/>
              <a:ext cx="6431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7373433" y="582228"/>
              <a:ext cx="537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26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/>
          <p:cNvGrpSpPr/>
          <p:nvPr/>
        </p:nvGrpSpPr>
        <p:grpSpPr>
          <a:xfrm>
            <a:off x="1554781" y="567068"/>
            <a:ext cx="8232235" cy="5630303"/>
            <a:chOff x="1554781" y="567068"/>
            <a:chExt cx="8232235" cy="5630303"/>
          </a:xfrm>
        </p:grpSpPr>
        <p:grpSp>
          <p:nvGrpSpPr>
            <p:cNvPr id="6" name="Group 5"/>
            <p:cNvGrpSpPr/>
            <p:nvPr/>
          </p:nvGrpSpPr>
          <p:grpSpPr>
            <a:xfrm>
              <a:off x="7492292" y="1194249"/>
              <a:ext cx="2294724" cy="5003122"/>
              <a:chOff x="8897693" y="968150"/>
              <a:chExt cx="2294724" cy="5239334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8897693" y="968150"/>
                <a:ext cx="2294724" cy="5239334"/>
                <a:chOff x="8897693" y="968150"/>
                <a:chExt cx="2294724" cy="5239334"/>
              </a:xfrm>
            </p:grpSpPr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425388" y="2440455"/>
                  <a:ext cx="5239334" cy="2294724"/>
                </a:xfrm>
                <a:prstGeom prst="rect">
                  <a:avLst/>
                </a:prstGeom>
              </p:spPr>
            </p:pic>
            <p:grpSp>
              <p:nvGrpSpPr>
                <p:cNvPr id="4" name="Group 3"/>
                <p:cNvGrpSpPr/>
                <p:nvPr/>
              </p:nvGrpSpPr>
              <p:grpSpPr>
                <a:xfrm>
                  <a:off x="10507672" y="1976169"/>
                  <a:ext cx="464457" cy="3282703"/>
                  <a:chOff x="10507672" y="1976169"/>
                  <a:chExt cx="464457" cy="3282703"/>
                </a:xfrm>
              </p:grpSpPr>
              <p:sp>
                <p:nvSpPr>
                  <p:cNvPr id="46" name="TextBox 45"/>
                  <p:cNvSpPr txBox="1"/>
                  <p:nvPr/>
                </p:nvSpPr>
                <p:spPr>
                  <a:xfrm flipH="1">
                    <a:off x="10507672" y="4889540"/>
                    <a:ext cx="4644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G</a:t>
                    </a:r>
                    <a:endParaRPr lang="en-US" dirty="0"/>
                  </a:p>
                </p:txBody>
              </p:sp>
              <p:sp>
                <p:nvSpPr>
                  <p:cNvPr id="47" name="TextBox 46"/>
                  <p:cNvSpPr txBox="1"/>
                  <p:nvPr/>
                </p:nvSpPr>
                <p:spPr>
                  <a:xfrm flipH="1">
                    <a:off x="10507672" y="3434606"/>
                    <a:ext cx="4644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S</a:t>
                    </a:r>
                    <a:endParaRPr lang="en-US" dirty="0"/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 flipH="1">
                    <a:off x="10507672" y="1976169"/>
                    <a:ext cx="4644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G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49" name="Straight Connector 48"/>
              <p:cNvCxnSpPr/>
              <p:nvPr/>
            </p:nvCxnSpPr>
            <p:spPr>
              <a:xfrm rot="16200000" flipH="1">
                <a:off x="10589395" y="5417517"/>
                <a:ext cx="6531" cy="10789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10118678" y="5553637"/>
                <a:ext cx="9820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50 </a:t>
                </a:r>
                <a:r>
                  <a:rPr lang="el-GR" sz="2000" dirty="0" smtClean="0"/>
                  <a:t>μ</a:t>
                </a:r>
                <a:r>
                  <a:rPr lang="en-US" sz="2000" dirty="0" smtClean="0"/>
                  <a:t>m</a:t>
                </a:r>
                <a:endParaRPr lang="en-US" sz="2000" dirty="0"/>
              </a:p>
            </p:txBody>
          </p:sp>
        </p:grpSp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76" t="23048" r="19463" b="20350"/>
            <a:stretch/>
          </p:blipFill>
          <p:spPr>
            <a:xfrm>
              <a:off x="1566414" y="1095030"/>
              <a:ext cx="2994152" cy="5028258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940188" y="3587817"/>
              <a:ext cx="24655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 nm SCH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40188" y="1015025"/>
              <a:ext cx="175032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um Au</a:t>
              </a:r>
            </a:p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 </a:t>
              </a:r>
              <a:r>
                <a:rPr lang="en-US" altLang="zh-CN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nmTi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40188" y="2441813"/>
              <a:ext cx="21176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 </a:t>
              </a:r>
              <a:r>
                <a:rPr lang="el-G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 p-</a:t>
              </a:r>
              <a:r>
                <a:rPr lang="en-US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27230" y="4865474"/>
              <a:ext cx="22759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</a:t>
              </a:r>
              <a:r>
                <a:rPr lang="el-G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nm 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n-</a:t>
              </a:r>
              <a:r>
                <a:rPr lang="en-US" altLang="zh-CN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40187" y="5214091"/>
              <a:ext cx="17452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380 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nm Si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Left Brace 15"/>
            <p:cNvSpPr/>
            <p:nvPr/>
          </p:nvSpPr>
          <p:spPr>
            <a:xfrm>
              <a:off x="4755428" y="1180022"/>
              <a:ext cx="202036" cy="624115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4146601" y="2737147"/>
              <a:ext cx="82689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/>
            <p:nvPr/>
          </p:nvCxnSpPr>
          <p:spPr>
            <a:xfrm flipV="1">
              <a:off x="4146601" y="3867768"/>
              <a:ext cx="826892" cy="427237"/>
            </a:xfrm>
            <a:prstGeom prst="bentConnector3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4033157" y="4778466"/>
              <a:ext cx="940336" cy="69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4940188" y="4531888"/>
              <a:ext cx="206017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 nm SCH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940188" y="4175167"/>
              <a:ext cx="22781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187 nm MQW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4073755" y="4531203"/>
              <a:ext cx="907358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/>
            <p:nvPr/>
          </p:nvCxnSpPr>
          <p:spPr>
            <a:xfrm>
              <a:off x="4572199" y="4940219"/>
              <a:ext cx="383642" cy="199510"/>
            </a:xfrm>
            <a:prstGeom prst="bentConnector3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4560566" y="5573002"/>
              <a:ext cx="48383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4940187" y="1888945"/>
              <a:ext cx="256768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 </a:t>
              </a:r>
              <a:r>
                <a:rPr lang="el-GR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 </a:t>
              </a:r>
              <a:r>
                <a:rPr lang="en-US" altLang="zh-CN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p-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InGaAs</a:t>
              </a:r>
              <a:endParaRPr lang="en-US" sz="2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8" name="Elbow Connector 77"/>
            <p:cNvCxnSpPr/>
            <p:nvPr/>
          </p:nvCxnSpPr>
          <p:spPr>
            <a:xfrm>
              <a:off x="4380969" y="1716959"/>
              <a:ext cx="592524" cy="46101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4962086" y="5575861"/>
              <a:ext cx="17452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lang="el-G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 SiO</a:t>
              </a:r>
              <a:r>
                <a:rPr lang="en-US" altLang="zh-CN" sz="28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>
              <a:off x="4561477" y="5887089"/>
              <a:ext cx="41201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Left Brace 26"/>
            <p:cNvSpPr/>
            <p:nvPr/>
          </p:nvSpPr>
          <p:spPr>
            <a:xfrm flipH="1">
              <a:off x="6324875" y="1194249"/>
              <a:ext cx="202036" cy="624115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6599571" y="1365947"/>
              <a:ext cx="1521735" cy="1631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6900680" y="2564327"/>
              <a:ext cx="1220626" cy="1634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 flipV="1">
              <a:off x="6561516" y="5482277"/>
              <a:ext cx="1559790" cy="17624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7507876" y="567068"/>
              <a:ext cx="8439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>
              <a:off x="4508813" y="1495790"/>
              <a:ext cx="24661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7360438" y="2177971"/>
              <a:ext cx="779202" cy="3863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 flipV="1">
              <a:off x="6865898" y="3916013"/>
              <a:ext cx="1273742" cy="11354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H="1" flipV="1">
              <a:off x="7027312" y="4480151"/>
              <a:ext cx="1112328" cy="57127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H="1" flipV="1">
              <a:off x="6886848" y="4805213"/>
              <a:ext cx="1252792" cy="2462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6953434" y="5161124"/>
              <a:ext cx="1167872" cy="21536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1554781" y="567068"/>
              <a:ext cx="8439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15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63"/>
          <p:cNvGrpSpPr/>
          <p:nvPr/>
        </p:nvGrpSpPr>
        <p:grpSpPr>
          <a:xfrm>
            <a:off x="2333900" y="582228"/>
            <a:ext cx="7822493" cy="5381089"/>
            <a:chOff x="2333900" y="582228"/>
            <a:chExt cx="7822493" cy="5381089"/>
          </a:xfrm>
        </p:grpSpPr>
        <p:pic>
          <p:nvPicPr>
            <p:cNvPr id="163" name="Picture 162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D2D0B9"/>
                </a:clrFrom>
                <a:clrTo>
                  <a:srgbClr val="D2D0B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1" t="-257" r="25193" b="257"/>
            <a:stretch/>
          </p:blipFill>
          <p:spPr>
            <a:xfrm>
              <a:off x="2359577" y="674561"/>
              <a:ext cx="3934969" cy="523933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333900" y="3757005"/>
              <a:ext cx="464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G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82688" y="1802227"/>
              <a:ext cx="464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92288" y="674561"/>
              <a:ext cx="464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G</a:t>
              </a:r>
              <a:endParaRPr lang="en-US" sz="16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7295251">
              <a:off x="2762235" y="3246303"/>
              <a:ext cx="24121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bi-level taper coupler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Left Brace 32"/>
            <p:cNvSpPr/>
            <p:nvPr/>
          </p:nvSpPr>
          <p:spPr>
            <a:xfrm rot="903144">
              <a:off x="4385488" y="2867581"/>
              <a:ext cx="172229" cy="1810209"/>
            </a:xfrm>
            <a:prstGeom prst="leftBrace">
              <a:avLst>
                <a:gd name="adj1" fmla="val 8333"/>
                <a:gd name="adj2" fmla="val 4619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861669" y="723983"/>
              <a:ext cx="2294724" cy="5239334"/>
              <a:chOff x="5982291" y="877761"/>
              <a:chExt cx="2294724" cy="5239334"/>
            </a:xfrm>
          </p:grpSpPr>
          <p:grpSp>
            <p:nvGrpSpPr>
              <p:cNvPr id="17" name="Group 16"/>
              <p:cNvGrpSpPr/>
              <p:nvPr/>
            </p:nvGrpSpPr>
            <p:grpSpPr>
              <a:xfrm flipH="1">
                <a:off x="5982291" y="877761"/>
                <a:ext cx="2294724" cy="5239334"/>
                <a:chOff x="6471422" y="877761"/>
                <a:chExt cx="2294724" cy="5239334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4999117" y="2350066"/>
                  <a:ext cx="5239334" cy="2294724"/>
                </a:xfrm>
                <a:prstGeom prst="rect">
                  <a:avLst/>
                </a:prstGeom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>
                  <a:off x="6647543" y="1857829"/>
                  <a:ext cx="4644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G</a:t>
                  </a:r>
                  <a:endParaRPr lang="en-US" dirty="0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647543" y="3312762"/>
                  <a:ext cx="4644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S</a:t>
                  </a:r>
                  <a:endParaRPr 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647543" y="4771200"/>
                  <a:ext cx="4644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G</a:t>
                  </a:r>
                  <a:endParaRPr lang="en-US" dirty="0"/>
                </a:p>
              </p:txBody>
            </p:sp>
          </p:grpSp>
          <p:cxnSp>
            <p:nvCxnSpPr>
              <p:cNvPr id="40" name="Straight Connector 39"/>
              <p:cNvCxnSpPr/>
              <p:nvPr/>
            </p:nvCxnSpPr>
            <p:spPr>
              <a:xfrm rot="16200000" flipH="1">
                <a:off x="7677330" y="5310222"/>
                <a:ext cx="6531" cy="10789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7206613" y="5446342"/>
                <a:ext cx="9820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50 </a:t>
                </a:r>
                <a:r>
                  <a:rPr lang="el-GR" sz="2000" dirty="0" smtClean="0"/>
                  <a:t>μ</a:t>
                </a:r>
                <a:r>
                  <a:rPr lang="en-US" sz="2000" dirty="0" smtClean="0"/>
                  <a:t>m</a:t>
                </a:r>
                <a:endParaRPr lang="en-US" sz="2000" dirty="0"/>
              </a:p>
            </p:txBody>
          </p:sp>
        </p:grpSp>
        <p:cxnSp>
          <p:nvCxnSpPr>
            <p:cNvPr id="46" name="Elbow Connector 45"/>
            <p:cNvCxnSpPr/>
            <p:nvPr/>
          </p:nvCxnSpPr>
          <p:spPr>
            <a:xfrm flipV="1">
              <a:off x="5261429" y="1802227"/>
              <a:ext cx="1033117" cy="58404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/>
            <p:nvPr/>
          </p:nvCxnSpPr>
          <p:spPr>
            <a:xfrm flipV="1">
              <a:off x="4880261" y="2787426"/>
              <a:ext cx="1398173" cy="38086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endCxn id="75" idx="1"/>
            </p:cNvCxnSpPr>
            <p:nvPr/>
          </p:nvCxnSpPr>
          <p:spPr>
            <a:xfrm flipV="1">
              <a:off x="4716117" y="3488346"/>
              <a:ext cx="1599650" cy="578696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50"/>
            <p:cNvCxnSpPr/>
            <p:nvPr/>
          </p:nvCxnSpPr>
          <p:spPr>
            <a:xfrm flipV="1">
              <a:off x="4740685" y="4300580"/>
              <a:ext cx="1599345" cy="15881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/>
            <p:nvPr/>
          </p:nvCxnSpPr>
          <p:spPr>
            <a:xfrm flipV="1">
              <a:off x="4510281" y="4669099"/>
              <a:ext cx="1829749" cy="16811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/>
            <p:nvPr/>
          </p:nvCxnSpPr>
          <p:spPr>
            <a:xfrm flipV="1">
              <a:off x="4320998" y="5478463"/>
              <a:ext cx="1749191" cy="35700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323553" y="1592008"/>
              <a:ext cx="7894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/>
                <a:t>Ti</a:t>
              </a:r>
              <a:r>
                <a:rPr lang="en-US" sz="2000" dirty="0" smtClean="0"/>
                <a:t>/Au</a:t>
              </a:r>
              <a:endParaRPr lang="en-US" sz="20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274382" y="2386748"/>
              <a:ext cx="12244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</a:t>
              </a:r>
              <a:r>
                <a:rPr lang="en-US" altLang="zh-CN" sz="2000" dirty="0" smtClean="0"/>
                <a:t>-</a:t>
              </a:r>
              <a:r>
                <a:rPr lang="en-US" altLang="zh-CN" sz="2000" dirty="0" err="1" smtClean="0"/>
                <a:t>InGaAs</a:t>
              </a:r>
              <a:endParaRPr lang="en-US" altLang="zh-CN" sz="2000" dirty="0" smtClean="0"/>
            </a:p>
            <a:p>
              <a:r>
                <a:rPr lang="en-US" sz="2000" dirty="0" smtClean="0"/>
                <a:t>p-</a:t>
              </a:r>
              <a:r>
                <a:rPr lang="en-US" sz="2000" dirty="0" err="1" smtClean="0"/>
                <a:t>InP</a:t>
              </a:r>
              <a:endParaRPr lang="en-US" sz="20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323553" y="3022494"/>
              <a:ext cx="9177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SCH</a:t>
              </a:r>
            </a:p>
            <a:p>
              <a:r>
                <a:rPr lang="en-US" sz="2000" dirty="0" smtClean="0"/>
                <a:t>MQW</a:t>
              </a:r>
            </a:p>
            <a:p>
              <a:r>
                <a:rPr lang="en-US" sz="2000" dirty="0" smtClean="0"/>
                <a:t>SCH</a:t>
              </a:r>
              <a:endParaRPr lang="en-US" sz="20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267672" y="4104527"/>
              <a:ext cx="872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n</a:t>
              </a:r>
              <a:r>
                <a:rPr lang="en-US" altLang="zh-CN" sz="2000" dirty="0" smtClean="0"/>
                <a:t>-</a:t>
              </a:r>
              <a:r>
                <a:rPr lang="en-US" sz="2000" dirty="0" err="1" smtClean="0"/>
                <a:t>InP</a:t>
              </a:r>
              <a:endParaRPr lang="en-US" sz="20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323553" y="4496656"/>
              <a:ext cx="4101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Si </a:t>
              </a:r>
              <a:endParaRPr lang="en-US" sz="20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046908" y="5254608"/>
              <a:ext cx="719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SiO2</a:t>
              </a:r>
              <a:endParaRPr lang="en-US" sz="2000" dirty="0"/>
            </a:p>
          </p:txBody>
        </p:sp>
        <p:sp>
          <p:nvSpPr>
            <p:cNvPr id="74" name="Left Brace 73"/>
            <p:cNvSpPr/>
            <p:nvPr/>
          </p:nvSpPr>
          <p:spPr>
            <a:xfrm>
              <a:off x="6294546" y="2550758"/>
              <a:ext cx="45719" cy="47173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Left Brace 74"/>
            <p:cNvSpPr/>
            <p:nvPr/>
          </p:nvSpPr>
          <p:spPr>
            <a:xfrm>
              <a:off x="6315767" y="3168294"/>
              <a:ext cx="53107" cy="64010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ight Brace 92"/>
            <p:cNvSpPr/>
            <p:nvPr/>
          </p:nvSpPr>
          <p:spPr>
            <a:xfrm>
              <a:off x="7310413" y="2550758"/>
              <a:ext cx="133289" cy="42710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/>
            <p:cNvSpPr/>
            <p:nvPr/>
          </p:nvSpPr>
          <p:spPr>
            <a:xfrm flipH="1">
              <a:off x="7064923" y="3168294"/>
              <a:ext cx="53107" cy="64010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Elbow Connector 108"/>
            <p:cNvCxnSpPr>
              <a:endCxn id="65" idx="3"/>
            </p:cNvCxnSpPr>
            <p:nvPr/>
          </p:nvCxnSpPr>
          <p:spPr>
            <a:xfrm rot="10800000">
              <a:off x="7113029" y="1792064"/>
              <a:ext cx="1306033" cy="118580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H="1" flipV="1">
              <a:off x="7609873" y="4457244"/>
              <a:ext cx="893937" cy="21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7609874" y="2764309"/>
              <a:ext cx="0" cy="16950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endCxn id="93" idx="1"/>
            </p:cNvCxnSpPr>
            <p:nvPr/>
          </p:nvCxnSpPr>
          <p:spPr>
            <a:xfrm flipH="1">
              <a:off x="7443702" y="2764309"/>
              <a:ext cx="16617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H="1">
              <a:off x="7279199" y="4711896"/>
              <a:ext cx="12205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7279199" y="3488348"/>
              <a:ext cx="0" cy="12235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H="1">
              <a:off x="7113028" y="3488346"/>
              <a:ext cx="16617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H="1">
              <a:off x="7074448" y="5092896"/>
              <a:ext cx="13446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V="1">
              <a:off x="7074448" y="4307461"/>
              <a:ext cx="0" cy="7854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H="1">
              <a:off x="6908277" y="4305951"/>
              <a:ext cx="16617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>
              <a:off x="6957463" y="5420225"/>
              <a:ext cx="15544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6960430" y="4693510"/>
              <a:ext cx="0" cy="7267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H="1">
              <a:off x="6682330" y="4693509"/>
              <a:ext cx="275133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/>
            <p:cNvSpPr txBox="1"/>
            <p:nvPr/>
          </p:nvSpPr>
          <p:spPr>
            <a:xfrm>
              <a:off x="2335381" y="582228"/>
              <a:ext cx="6431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7373433" y="582228"/>
              <a:ext cx="537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823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6046908" y="5254608"/>
            <a:ext cx="719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SiO2</a:t>
            </a:r>
            <a:endParaRPr lang="en-US" sz="2000" dirty="0"/>
          </a:p>
        </p:txBody>
      </p:sp>
      <p:cxnSp>
        <p:nvCxnSpPr>
          <p:cNvPr id="116" name="Straight Connector 115"/>
          <p:cNvCxnSpPr/>
          <p:nvPr/>
        </p:nvCxnSpPr>
        <p:spPr>
          <a:xfrm flipH="1" flipV="1">
            <a:off x="7609873" y="4457244"/>
            <a:ext cx="893937" cy="21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7609874" y="2764309"/>
            <a:ext cx="0" cy="1695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7279199" y="4711896"/>
            <a:ext cx="1220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9199" y="3488348"/>
            <a:ext cx="0" cy="12235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7113028" y="3488346"/>
            <a:ext cx="16617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7074448" y="5092896"/>
            <a:ext cx="13446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7074448" y="4307461"/>
            <a:ext cx="0" cy="785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6908277" y="4305951"/>
            <a:ext cx="16617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6957463" y="5420225"/>
            <a:ext cx="15544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6960430" y="4693510"/>
            <a:ext cx="0" cy="726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682330" y="4693509"/>
            <a:ext cx="275133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7373433" y="582228"/>
            <a:ext cx="53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 rot="5400000" flipH="1">
            <a:off x="2080520" y="582228"/>
            <a:ext cx="2294724" cy="5239334"/>
            <a:chOff x="6471422" y="877761"/>
            <a:chExt cx="2294724" cy="52393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99117" y="2350066"/>
              <a:ext cx="5239334" cy="229472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 rot="5400000">
              <a:off x="6647543" y="1857828"/>
              <a:ext cx="464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 rot="5400000">
              <a:off x="6647543" y="3312762"/>
              <a:ext cx="464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 rot="5400000">
              <a:off x="6647543" y="4771199"/>
              <a:ext cx="464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</a:t>
              </a:r>
              <a:endParaRPr lang="en-US" dirty="0"/>
            </a:p>
          </p:txBody>
        </p:sp>
      </p:grpSp>
      <p:cxnSp>
        <p:nvCxnSpPr>
          <p:cNvPr id="40" name="Straight Connector 39"/>
          <p:cNvCxnSpPr/>
          <p:nvPr/>
        </p:nvCxnSpPr>
        <p:spPr>
          <a:xfrm rot="16200000" flipH="1">
            <a:off x="5222075" y="3070020"/>
            <a:ext cx="6531" cy="10789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751358" y="3206140"/>
            <a:ext cx="982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50 </a:t>
            </a:r>
            <a:r>
              <a:rPr lang="el-GR" sz="2000" dirty="0" smtClean="0"/>
              <a:t>μ</a:t>
            </a:r>
            <a:r>
              <a:rPr lang="en-US" sz="2000" dirty="0" smtClean="0"/>
              <a:t>m</a:t>
            </a:r>
            <a:endParaRPr lang="en-US" sz="2000" dirty="0"/>
          </a:p>
        </p:txBody>
      </p:sp>
      <p:sp>
        <p:nvSpPr>
          <p:cNvPr id="65" name="TextBox 64"/>
          <p:cNvSpPr txBox="1"/>
          <p:nvPr/>
        </p:nvSpPr>
        <p:spPr>
          <a:xfrm>
            <a:off x="1872480" y="1462586"/>
            <a:ext cx="78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Ti</a:t>
            </a:r>
            <a:r>
              <a:rPr lang="en-US" sz="2000" dirty="0" smtClean="0"/>
              <a:t>/Au</a:t>
            </a:r>
            <a:endParaRPr lang="en-US" sz="2000" dirty="0"/>
          </a:p>
        </p:txBody>
      </p:sp>
      <p:sp>
        <p:nvSpPr>
          <p:cNvPr id="68" name="TextBox 67"/>
          <p:cNvSpPr txBox="1"/>
          <p:nvPr/>
        </p:nvSpPr>
        <p:spPr>
          <a:xfrm>
            <a:off x="1129443" y="1436423"/>
            <a:ext cx="87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</a:t>
            </a:r>
            <a:r>
              <a:rPr lang="en-US" altLang="zh-CN" sz="2000" dirty="0" smtClean="0"/>
              <a:t>-</a:t>
            </a:r>
            <a:r>
              <a:rPr lang="en-US" sz="2000" dirty="0" err="1" smtClean="0"/>
              <a:t>InP</a:t>
            </a:r>
            <a:endParaRPr lang="en-US" sz="2000" dirty="0"/>
          </a:p>
        </p:txBody>
      </p:sp>
      <p:sp>
        <p:nvSpPr>
          <p:cNvPr id="69" name="TextBox 68"/>
          <p:cNvSpPr txBox="1"/>
          <p:nvPr/>
        </p:nvSpPr>
        <p:spPr>
          <a:xfrm>
            <a:off x="757977" y="1468546"/>
            <a:ext cx="410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Si </a:t>
            </a:r>
            <a:endParaRPr lang="en-US" sz="2000" dirty="0"/>
          </a:p>
        </p:txBody>
      </p:sp>
      <p:grpSp>
        <p:nvGrpSpPr>
          <p:cNvPr id="2" name="Group 1"/>
          <p:cNvGrpSpPr/>
          <p:nvPr/>
        </p:nvGrpSpPr>
        <p:grpSpPr>
          <a:xfrm>
            <a:off x="2672372" y="1240973"/>
            <a:ext cx="1224490" cy="707886"/>
            <a:chOff x="6274382" y="2386749"/>
            <a:chExt cx="1224490" cy="707886"/>
          </a:xfrm>
        </p:grpSpPr>
        <p:sp>
          <p:nvSpPr>
            <p:cNvPr id="66" name="TextBox 65"/>
            <p:cNvSpPr txBox="1"/>
            <p:nvPr/>
          </p:nvSpPr>
          <p:spPr>
            <a:xfrm>
              <a:off x="6274382" y="2386749"/>
              <a:ext cx="12244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</a:t>
              </a:r>
              <a:r>
                <a:rPr lang="en-US" altLang="zh-CN" sz="2000" dirty="0" smtClean="0"/>
                <a:t>-</a:t>
              </a:r>
              <a:r>
                <a:rPr lang="en-US" altLang="zh-CN" sz="2000" dirty="0" err="1" smtClean="0"/>
                <a:t>InGaAs</a:t>
              </a:r>
              <a:endParaRPr lang="en-US" altLang="zh-CN" sz="2000" dirty="0" smtClean="0"/>
            </a:p>
            <a:p>
              <a:r>
                <a:rPr lang="en-US" sz="2000" dirty="0" smtClean="0"/>
                <a:t>p-</a:t>
              </a:r>
              <a:r>
                <a:rPr lang="en-US" sz="2000" dirty="0" err="1" smtClean="0"/>
                <a:t>InP</a:t>
              </a:r>
              <a:endParaRPr lang="en-US" sz="2000" dirty="0"/>
            </a:p>
          </p:txBody>
        </p:sp>
        <p:sp>
          <p:nvSpPr>
            <p:cNvPr id="93" name="Right Brace 92"/>
            <p:cNvSpPr/>
            <p:nvPr/>
          </p:nvSpPr>
          <p:spPr>
            <a:xfrm>
              <a:off x="7310414" y="2550758"/>
              <a:ext cx="133289" cy="42710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34201" y="1129065"/>
            <a:ext cx="917715" cy="1015663"/>
            <a:chOff x="6323553" y="3022494"/>
            <a:chExt cx="917715" cy="1015663"/>
          </a:xfrm>
        </p:grpSpPr>
        <p:sp>
          <p:nvSpPr>
            <p:cNvPr id="67" name="TextBox 66"/>
            <p:cNvSpPr txBox="1"/>
            <p:nvPr/>
          </p:nvSpPr>
          <p:spPr>
            <a:xfrm>
              <a:off x="6323553" y="3022494"/>
              <a:ext cx="9177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SCH</a:t>
              </a:r>
            </a:p>
            <a:p>
              <a:r>
                <a:rPr lang="en-US" sz="2000" dirty="0" smtClean="0"/>
                <a:t>MQW</a:t>
              </a:r>
            </a:p>
            <a:p>
              <a:r>
                <a:rPr lang="en-US" sz="2000" dirty="0" smtClean="0"/>
                <a:t>SCH</a:t>
              </a:r>
              <a:endParaRPr lang="en-US" sz="2000" dirty="0"/>
            </a:p>
          </p:txBody>
        </p:sp>
        <p:sp>
          <p:nvSpPr>
            <p:cNvPr id="97" name="Left Brace 96"/>
            <p:cNvSpPr/>
            <p:nvPr/>
          </p:nvSpPr>
          <p:spPr>
            <a:xfrm flipH="1">
              <a:off x="7064923" y="3168294"/>
              <a:ext cx="53107" cy="64010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 flipH="1" flipV="1">
            <a:off x="4751358" y="1594916"/>
            <a:ext cx="314825" cy="10956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3871937" y="1618533"/>
            <a:ext cx="395055" cy="10956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2434086" y="1761080"/>
            <a:ext cx="439387" cy="848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68" idx="2"/>
          </p:cNvCxnSpPr>
          <p:nvPr/>
        </p:nvCxnSpPr>
        <p:spPr>
          <a:xfrm flipH="1" flipV="1">
            <a:off x="1565559" y="1836533"/>
            <a:ext cx="280722" cy="789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1002436" y="1816117"/>
            <a:ext cx="193228" cy="867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1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8" t="21804" r="9649" b="17334"/>
          <a:stretch/>
        </p:blipFill>
        <p:spPr>
          <a:xfrm>
            <a:off x="2649984" y="4422328"/>
            <a:ext cx="2367389" cy="16550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040" y="4538411"/>
            <a:ext cx="3513756" cy="15389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13317" y="653782"/>
            <a:ext cx="537284" cy="43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13317" y="4180984"/>
            <a:ext cx="537284" cy="43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16756" y="4180984"/>
            <a:ext cx="537284" cy="43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84" y="729984"/>
            <a:ext cx="6272022" cy="36089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18242" y="653782"/>
            <a:ext cx="537284" cy="43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837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13317" y="653782"/>
            <a:ext cx="6954479" cy="5423585"/>
            <a:chOff x="2113317" y="653782"/>
            <a:chExt cx="6954479" cy="542358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78" t="21804" r="9649" b="17334"/>
            <a:stretch/>
          </p:blipFill>
          <p:spPr>
            <a:xfrm>
              <a:off x="2649984" y="4422328"/>
              <a:ext cx="2367389" cy="165503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4040" y="4538411"/>
              <a:ext cx="3513756" cy="153895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113317" y="653782"/>
              <a:ext cx="537284" cy="43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13317" y="4180984"/>
              <a:ext cx="537284" cy="43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16756" y="4180984"/>
              <a:ext cx="537284" cy="43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984" y="729984"/>
              <a:ext cx="6272022" cy="360893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018242" y="653782"/>
              <a:ext cx="537284" cy="43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6081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133350" y="1758358"/>
            <a:ext cx="12160251" cy="3712063"/>
            <a:chOff x="0" y="1548808"/>
            <a:chExt cx="12160251" cy="371206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06"/>
            <a:stretch/>
          </p:blipFill>
          <p:spPr>
            <a:xfrm>
              <a:off x="5023331" y="1767863"/>
              <a:ext cx="7136920" cy="349300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249" y="1758338"/>
              <a:ext cx="3286125" cy="349300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1548808"/>
              <a:ext cx="537284" cy="43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54688" y="1559231"/>
              <a:ext cx="537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406374" y="4290785"/>
              <a:ext cx="25122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20" idx="1"/>
            </p:cNvCxnSpPr>
            <p:nvPr/>
          </p:nvCxnSpPr>
          <p:spPr>
            <a:xfrm flipV="1">
              <a:off x="2336580" y="3148148"/>
              <a:ext cx="1321020" cy="2993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2508730" y="2617095"/>
              <a:ext cx="114887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579060" y="2186922"/>
              <a:ext cx="107854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657600" y="1988298"/>
              <a:ext cx="1097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p-</a:t>
              </a:r>
              <a:r>
                <a:rPr lang="en-US" dirty="0" err="1" smtClean="0"/>
                <a:t>InGaAs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57600" y="2351234"/>
              <a:ext cx="1097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p-</a:t>
              </a:r>
              <a:r>
                <a:rPr lang="en-US" dirty="0" err="1" smtClean="0"/>
                <a:t>InP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57600" y="2686483"/>
              <a:ext cx="10970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SCH</a:t>
              </a:r>
            </a:p>
            <a:p>
              <a:r>
                <a:rPr lang="en-US" dirty="0" smtClean="0"/>
                <a:t>MQW</a:t>
              </a:r>
            </a:p>
            <a:p>
              <a:r>
                <a:rPr lang="en-US" dirty="0" smtClean="0"/>
                <a:t>SCH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2331720" y="2915132"/>
              <a:ext cx="1325880" cy="4266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2336580" y="3447505"/>
              <a:ext cx="1295620" cy="1035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406374" y="3938666"/>
              <a:ext cx="25122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380974" y="3681185"/>
              <a:ext cx="25122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657600" y="3512569"/>
              <a:ext cx="71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n</a:t>
              </a:r>
              <a:r>
                <a:rPr lang="en-US" dirty="0" smtClean="0"/>
                <a:t>-</a:t>
              </a:r>
              <a:r>
                <a:rPr lang="en-US" dirty="0" err="1" smtClean="0"/>
                <a:t>In</a:t>
              </a:r>
              <a:r>
                <a:rPr lang="en-US" altLang="zh-CN" dirty="0" err="1" smtClean="0"/>
                <a:t>P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657600" y="3754000"/>
              <a:ext cx="71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Si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675016" y="4123332"/>
              <a:ext cx="71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SiO</a:t>
              </a:r>
              <a:r>
                <a:rPr lang="en-US" altLang="zh-CN" baseline="-25000" dirty="0" smtClean="0"/>
                <a:t>2</a:t>
              </a:r>
              <a:endParaRPr lang="en-US" baseline="-25000" dirty="0"/>
            </a:p>
          </p:txBody>
        </p:sp>
        <p:cxnSp>
          <p:nvCxnSpPr>
            <p:cNvPr id="45" name="Straight Arrow Connector 44"/>
            <p:cNvCxnSpPr>
              <a:endCxn id="18" idx="3"/>
            </p:cNvCxnSpPr>
            <p:nvPr/>
          </p:nvCxnSpPr>
          <p:spPr>
            <a:xfrm flipH="1">
              <a:off x="4754688" y="2172964"/>
              <a:ext cx="495536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4754688" y="2535900"/>
              <a:ext cx="495536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 flipV="1">
              <a:off x="4312130" y="2861474"/>
              <a:ext cx="1145241" cy="4363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4312130" y="3176757"/>
              <a:ext cx="1145241" cy="27904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4294714" y="3407884"/>
              <a:ext cx="1137258" cy="1443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4368800" y="3654281"/>
              <a:ext cx="106317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42" idx="3"/>
            </p:cNvCxnSpPr>
            <p:nvPr/>
          </p:nvCxnSpPr>
          <p:spPr>
            <a:xfrm flipH="1">
              <a:off x="4368800" y="3938666"/>
              <a:ext cx="100650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4360092" y="4274671"/>
              <a:ext cx="100650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7630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00" y="1348435"/>
            <a:ext cx="5086350" cy="356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77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10122</TotalTime>
  <Words>325</Words>
  <Application>Microsoft Office PowerPoint</Application>
  <PresentationFormat>Widescreen</PresentationFormat>
  <Paragraphs>142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宋体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tiao</dc:creator>
  <cp:lastModifiedBy>tiao</cp:lastModifiedBy>
  <cp:revision>103</cp:revision>
  <dcterms:created xsi:type="dcterms:W3CDTF">2015-12-15T02:31:04Z</dcterms:created>
  <dcterms:modified xsi:type="dcterms:W3CDTF">2016-01-21T06:16:50Z</dcterms:modified>
</cp:coreProperties>
</file>